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299" autoAdjust="0"/>
  </p:normalViewPr>
  <p:slideViewPr>
    <p:cSldViewPr>
      <p:cViewPr varScale="1">
        <p:scale>
          <a:sx n="50" d="100"/>
          <a:sy n="50" d="100"/>
        </p:scale>
        <p:origin x="-52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4E8958-0792-4E64-8BEF-6C2AA9DFEDDE}" type="datetimeFigureOut">
              <a:rPr lang="en-US" smtClean="0"/>
              <a:pPr/>
              <a:t>7/29/2013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98F944-1F2F-43D8-AC8C-5612918FCB0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600" dirty="0" smtClean="0"/>
              <a:t>A person can be called emotionally healthy if his emotions are always positive, and has full control over his emotions.</a:t>
            </a:r>
            <a:r>
              <a:rPr lang="en-US" sz="1600" baseline="0" dirty="0" smtClean="0"/>
              <a:t> On the other hand, a person who has no control over his emotion or is over powered with </a:t>
            </a:r>
            <a:r>
              <a:rPr lang="en-US" sz="1600" baseline="0" dirty="0" smtClean="0"/>
              <a:t>negative </a:t>
            </a:r>
            <a:r>
              <a:rPr lang="en-US" sz="1600" baseline="0" dirty="0" smtClean="0"/>
              <a:t>emotions can be called emotionally imbalance or emotional ill.</a:t>
            </a:r>
            <a:endParaRPr lang="en-US" sz="1600" dirty="0"/>
          </a:p>
        </p:txBody>
      </p:sp>
      <p:sp>
        <p:nvSpPr>
          <p:cNvPr id="4" name="Slide Number Placeholder 3"/>
          <p:cNvSpPr>
            <a:spLocks noGrp="1"/>
          </p:cNvSpPr>
          <p:nvPr>
            <p:ph type="sldNum" sz="quarter" idx="10"/>
          </p:nvPr>
        </p:nvSpPr>
        <p:spPr/>
        <p:txBody>
          <a:bodyPr/>
          <a:lstStyle/>
          <a:p>
            <a:fld id="{2F98F944-1F2F-43D8-AC8C-5612918FCB0F}"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7/29/2013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7/29/2013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7/29/2013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7/29/2013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0" y="0"/>
            <a:ext cx="9144000" cy="6858000"/>
          </a:xfrm>
        </p:spPr>
        <p:txBody>
          <a:bodyPr>
            <a:normAutofit/>
          </a:bodyPr>
          <a:lstStyle/>
          <a:p>
            <a:pPr algn="ctr">
              <a:buNone/>
            </a:pPr>
            <a:endParaRPr lang="en-US" sz="4400" b="1" dirty="0" smtClean="0">
              <a:solidFill>
                <a:srgbClr val="FFFF00"/>
              </a:solidFill>
            </a:endParaRPr>
          </a:p>
          <a:p>
            <a:pPr algn="ctr">
              <a:buNone/>
            </a:pPr>
            <a:endParaRPr lang="en-US" sz="4400" b="1" dirty="0" smtClean="0">
              <a:solidFill>
                <a:srgbClr val="FFFF00"/>
              </a:solidFill>
            </a:endParaRPr>
          </a:p>
          <a:p>
            <a:pPr algn="ctr">
              <a:buNone/>
            </a:pPr>
            <a:endParaRPr lang="en-US" sz="4400" b="1" dirty="0" smtClean="0">
              <a:solidFill>
                <a:srgbClr val="FFFF00"/>
              </a:solidFill>
            </a:endParaRPr>
          </a:p>
          <a:p>
            <a:pPr algn="ctr">
              <a:buNone/>
            </a:pPr>
            <a:endParaRPr lang="en-US" sz="4400" b="1" dirty="0" smtClean="0">
              <a:solidFill>
                <a:srgbClr val="FFFF00"/>
              </a:solidFill>
            </a:endParaRPr>
          </a:p>
          <a:p>
            <a:pPr algn="ctr">
              <a:buNone/>
            </a:pPr>
            <a:r>
              <a:rPr lang="en-US" sz="4400" b="1" dirty="0" smtClean="0">
                <a:solidFill>
                  <a:srgbClr val="0070C0"/>
                </a:solidFill>
              </a:rPr>
              <a:t>Dimensions of Health </a:t>
            </a:r>
            <a:endParaRPr lang="en-US" sz="4400" b="1" dirty="0">
              <a:solidFill>
                <a:srgbClr val="0070C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endParaRPr lang="en-US" dirty="0" smtClean="0">
              <a:solidFill>
                <a:srgbClr val="002060"/>
              </a:solidFill>
            </a:endParaRPr>
          </a:p>
          <a:p>
            <a:endParaRPr lang="en-US" dirty="0" smtClean="0">
              <a:solidFill>
                <a:srgbClr val="002060"/>
              </a:solidFill>
            </a:endParaRPr>
          </a:p>
          <a:p>
            <a:r>
              <a:rPr lang="en-US" dirty="0" smtClean="0">
                <a:solidFill>
                  <a:srgbClr val="002060"/>
                </a:solidFill>
              </a:rPr>
              <a:t>Spiritual health may involve a religious belief, or it may simply relate to the sense of being part of a large environment or world. </a:t>
            </a:r>
          </a:p>
          <a:p>
            <a:endParaRPr lang="en-US" dirty="0" smtClean="0">
              <a:solidFill>
                <a:srgbClr val="002060"/>
              </a:solidFill>
            </a:endParaRPr>
          </a:p>
          <a:p>
            <a:r>
              <a:rPr lang="en-US" dirty="0" smtClean="0">
                <a:solidFill>
                  <a:srgbClr val="002060"/>
                </a:solidFill>
              </a:rPr>
              <a:t>It is intangible “something” that is transcends (exceed) physiology and psychology. As a relatively new concept, it seems to defy (refuse) concrete definition. It includes integrity, principal and ethics, the purpose in life, commitment to some higher being and belief in concepts that are not subject  to “state of art” explanation.</a:t>
            </a:r>
            <a:endParaRPr lang="en-US" dirty="0">
              <a:solidFill>
                <a:srgbClr val="00206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health education\emotional.jpeg"/>
          <p:cNvPicPr>
            <a:picLocks noGrp="1" noChangeAspect="1" noChangeArrowheads="1"/>
          </p:cNvPicPr>
          <p:nvPr>
            <p:ph idx="1"/>
          </p:nvPr>
        </p:nvPicPr>
        <p:blipFill>
          <a:blip r:embed="rId2" cstate="print"/>
          <a:srcRect/>
          <a:stretch>
            <a:fillRect/>
          </a:stretch>
        </p:blipFill>
        <p:spPr bwMode="auto">
          <a:xfrm>
            <a:off x="0" y="1066799"/>
            <a:ext cx="9144000" cy="5791201"/>
          </a:xfrm>
          <a:prstGeom prst="rect">
            <a:avLst/>
          </a:prstGeom>
          <a:noFill/>
        </p:spPr>
      </p:pic>
      <p:sp>
        <p:nvSpPr>
          <p:cNvPr id="6" name="TextBox 5"/>
          <p:cNvSpPr txBox="1"/>
          <p:nvPr/>
        </p:nvSpPr>
        <p:spPr>
          <a:xfrm>
            <a:off x="2133600" y="533400"/>
            <a:ext cx="4724400" cy="707886"/>
          </a:xfrm>
          <a:prstGeom prst="rect">
            <a:avLst/>
          </a:prstGeom>
          <a:noFill/>
        </p:spPr>
        <p:txBody>
          <a:bodyPr wrap="square" rtlCol="0">
            <a:spAutoFit/>
          </a:bodyPr>
          <a:lstStyle/>
          <a:p>
            <a:pPr algn="ctr"/>
            <a:r>
              <a:rPr lang="en-US" sz="4000" b="1" dirty="0" smtClean="0">
                <a:solidFill>
                  <a:srgbClr val="002060"/>
                </a:solidFill>
              </a:rPr>
              <a:t>Emotional Health </a:t>
            </a:r>
            <a:endParaRPr lang="en-US" sz="4000" b="1" dirty="0">
              <a:solidFill>
                <a:srgbClr val="00206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endParaRPr lang="en-US" dirty="0" smtClean="0"/>
          </a:p>
          <a:p>
            <a:pPr algn="just"/>
            <a:r>
              <a:rPr lang="en-US" dirty="0" smtClean="0">
                <a:solidFill>
                  <a:srgbClr val="002060"/>
                </a:solidFill>
              </a:rPr>
              <a:t>Historically the mental and emotional dimensions have been seen as one element or as two closely related elements. However, as more research become available  a definite deference is emerging. Mental health can be seen as “knowing” or ”cognition” while emotional health relates to “feeling”. Experts in psychobiology have been relatively successful in isolating these two separate dimensions. With this new data, the mental and emotional aspects of humanness may have to be viewed as two separate dimensions of human health.</a:t>
            </a:r>
          </a:p>
          <a:p>
            <a:pPr algn="just"/>
            <a:r>
              <a:rPr lang="en-US" dirty="0" smtClean="0">
                <a:solidFill>
                  <a:srgbClr val="002060"/>
                </a:solidFill>
              </a:rPr>
              <a:t>Emotions are the feeling which have great role in your life and led to the modification of attitude, conducive  (contributing) to personal adjustment and well being.</a:t>
            </a:r>
          </a:p>
          <a:p>
            <a:pPr algn="just"/>
            <a:r>
              <a:rPr lang="en-US" dirty="0" smtClean="0">
                <a:solidFill>
                  <a:srgbClr val="002060"/>
                </a:solidFill>
              </a:rPr>
              <a:t>Emotional health means emotional fitness and emotional control. </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health education\environmental-health.jpeg"/>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endParaRPr lang="en-US" sz="2400" dirty="0" smtClean="0"/>
          </a:p>
          <a:p>
            <a:endParaRPr lang="en-US" sz="2400" dirty="0" smtClean="0"/>
          </a:p>
          <a:p>
            <a:r>
              <a:rPr lang="en-US" sz="2400" dirty="0" smtClean="0">
                <a:solidFill>
                  <a:srgbClr val="002060"/>
                </a:solidFill>
              </a:rPr>
              <a:t>The internal environment of men himself and external environment which surround him reflect the health status of the individual, the society and the nation.</a:t>
            </a:r>
          </a:p>
          <a:p>
            <a:pPr>
              <a:buNone/>
            </a:pPr>
            <a:endParaRPr lang="en-US" sz="2400" dirty="0" smtClean="0">
              <a:solidFill>
                <a:srgbClr val="002060"/>
              </a:solidFill>
            </a:endParaRPr>
          </a:p>
          <a:p>
            <a:r>
              <a:rPr lang="en-US" sz="2400" dirty="0" smtClean="0">
                <a:solidFill>
                  <a:srgbClr val="002060"/>
                </a:solidFill>
              </a:rPr>
              <a:t>Sanitation is one of the important aspect of environmental health. It is the quality of living that is expressed in clean home, clean neighborhood and clean community.</a:t>
            </a:r>
          </a:p>
          <a:p>
            <a:pPr>
              <a:buNone/>
            </a:pPr>
            <a:endParaRPr lang="en-US" sz="2400" dirty="0" smtClean="0">
              <a:solidFill>
                <a:srgbClr val="002060"/>
              </a:solidFill>
            </a:endParaRPr>
          </a:p>
          <a:p>
            <a:r>
              <a:rPr lang="en-US" sz="2400" dirty="0" smtClean="0">
                <a:solidFill>
                  <a:srgbClr val="002060"/>
                </a:solidFill>
              </a:rPr>
              <a:t>Environment sanitation can be defined as “the control of all those factors in the man’s physical environment which exercise or may exercise a negative effect on his physical development, health and survival. </a:t>
            </a:r>
            <a:endParaRPr lang="en-US" sz="2400" dirty="0">
              <a:solidFill>
                <a:srgbClr val="00206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ctr">
              <a:buNone/>
            </a:pPr>
            <a:r>
              <a:rPr lang="en-US" sz="2800" b="1" dirty="0" smtClean="0">
                <a:solidFill>
                  <a:srgbClr val="002060"/>
                </a:solidFill>
              </a:rPr>
              <a:t>Others</a:t>
            </a:r>
            <a:r>
              <a:rPr lang="en-US" sz="2800" dirty="0" smtClean="0">
                <a:solidFill>
                  <a:srgbClr val="002060"/>
                </a:solidFill>
              </a:rPr>
              <a:t> </a:t>
            </a:r>
          </a:p>
          <a:p>
            <a:pPr marL="514350" indent="-514350">
              <a:buNone/>
            </a:pPr>
            <a:endParaRPr lang="en-US" sz="2800" dirty="0" smtClean="0">
              <a:solidFill>
                <a:srgbClr val="002060"/>
              </a:solidFill>
            </a:endParaRPr>
          </a:p>
          <a:p>
            <a:pPr marL="514350" indent="-514350">
              <a:buNone/>
            </a:pPr>
            <a:r>
              <a:rPr lang="en-US" sz="2800" dirty="0" smtClean="0">
                <a:solidFill>
                  <a:srgbClr val="002060"/>
                </a:solidFill>
              </a:rPr>
              <a:t>	A few other dimensions have also been suggested such as </a:t>
            </a:r>
          </a:p>
          <a:p>
            <a:pPr marL="514350" indent="-514350">
              <a:buFont typeface="+mj-lt"/>
              <a:buAutoNum type="arabicPeriod"/>
            </a:pPr>
            <a:r>
              <a:rPr lang="en-US" sz="2800" dirty="0" smtClean="0">
                <a:solidFill>
                  <a:srgbClr val="002060"/>
                </a:solidFill>
              </a:rPr>
              <a:t>Philosophical dimension (health)</a:t>
            </a:r>
          </a:p>
          <a:p>
            <a:pPr marL="514350" indent="-514350">
              <a:buFont typeface="+mj-lt"/>
              <a:buAutoNum type="arabicPeriod"/>
            </a:pPr>
            <a:r>
              <a:rPr lang="en-US" sz="2800" dirty="0" smtClean="0">
                <a:solidFill>
                  <a:srgbClr val="002060"/>
                </a:solidFill>
              </a:rPr>
              <a:t>Cultural dimension (health)</a:t>
            </a:r>
          </a:p>
          <a:p>
            <a:pPr marL="514350" indent="-514350">
              <a:buFont typeface="+mj-lt"/>
              <a:buAutoNum type="arabicPeriod"/>
            </a:pPr>
            <a:r>
              <a:rPr lang="en-US" sz="2800" dirty="0" smtClean="0">
                <a:solidFill>
                  <a:srgbClr val="002060"/>
                </a:solidFill>
              </a:rPr>
              <a:t>Socio – economic dimension (health)</a:t>
            </a:r>
          </a:p>
          <a:p>
            <a:pPr marL="514350" indent="-514350">
              <a:buFont typeface="+mj-lt"/>
              <a:buAutoNum type="arabicPeriod"/>
            </a:pPr>
            <a:r>
              <a:rPr lang="en-US" sz="2800" dirty="0" smtClean="0">
                <a:solidFill>
                  <a:srgbClr val="002060"/>
                </a:solidFill>
              </a:rPr>
              <a:t>Educational dimension (health)</a:t>
            </a:r>
          </a:p>
          <a:p>
            <a:pPr marL="514350" indent="-514350">
              <a:buFont typeface="+mj-lt"/>
              <a:buAutoNum type="arabicPeriod"/>
            </a:pPr>
            <a:r>
              <a:rPr lang="en-US" sz="2800" dirty="0" smtClean="0">
                <a:solidFill>
                  <a:srgbClr val="002060"/>
                </a:solidFill>
              </a:rPr>
              <a:t>Nutritional dimension (health)</a:t>
            </a:r>
          </a:p>
          <a:p>
            <a:pPr marL="514350" indent="-514350">
              <a:buFont typeface="+mj-lt"/>
              <a:buAutoNum type="arabicPeriod"/>
            </a:pPr>
            <a:r>
              <a:rPr lang="en-US" sz="2800" dirty="0" smtClean="0">
                <a:solidFill>
                  <a:srgbClr val="002060"/>
                </a:solidFill>
              </a:rPr>
              <a:t>Curative dimension (health)</a:t>
            </a:r>
          </a:p>
          <a:p>
            <a:pPr marL="514350" indent="-514350">
              <a:buFont typeface="+mj-lt"/>
              <a:buAutoNum type="arabicPeriod"/>
            </a:pPr>
            <a:r>
              <a:rPr lang="en-US" sz="2800" dirty="0" smtClean="0">
                <a:solidFill>
                  <a:srgbClr val="002060"/>
                </a:solidFill>
              </a:rPr>
              <a:t>Preventive dimension (health)</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pPr algn="ctr">
              <a:buNone/>
            </a:pPr>
            <a:r>
              <a:rPr lang="en-US" sz="6000" b="1" dirty="0" smtClean="0"/>
              <a:t> </a:t>
            </a:r>
            <a:r>
              <a:rPr lang="en-US" sz="6000" b="1" dirty="0" smtClean="0">
                <a:solidFill>
                  <a:srgbClr val="002060"/>
                </a:solidFill>
              </a:rPr>
              <a:t>Thank You</a:t>
            </a:r>
            <a:endParaRPr lang="en-US" sz="6000" b="1" dirty="0">
              <a:solidFill>
                <a:srgbClr val="00206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wellness_wheel.jpg"/>
          <p:cNvPicPr>
            <a:picLocks noGrp="1" noChangeAspect="1"/>
          </p:cNvPicPr>
          <p:nvPr>
            <p:ph idx="1"/>
          </p:nvPr>
        </p:nvPicPr>
        <p:blipFill>
          <a:blip r:embed="rId2" cstate="print"/>
          <a:stretch>
            <a:fillRect/>
          </a:stretch>
        </p:blipFill>
        <p:spPr>
          <a:xfrm>
            <a:off x="0" y="0"/>
            <a:ext cx="9144000" cy="6857999"/>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descr="images.jpg"/>
          <p:cNvPicPr>
            <a:picLocks noGrp="1" noChangeAspect="1"/>
          </p:cNvPicPr>
          <p:nvPr>
            <p:ph idx="1"/>
          </p:nvPr>
        </p:nvPicPr>
        <p:blipFill>
          <a:blip r:embed="rId2" cstate="print"/>
          <a:stretch>
            <a:fillRect/>
          </a:stretch>
        </p:blipFill>
        <p:spPr>
          <a:xfrm>
            <a:off x="0" y="1066800"/>
            <a:ext cx="9144000" cy="5791200"/>
          </a:xfrm>
        </p:spPr>
      </p:pic>
      <p:sp>
        <p:nvSpPr>
          <p:cNvPr id="5" name="TextBox 4"/>
          <p:cNvSpPr txBox="1"/>
          <p:nvPr/>
        </p:nvSpPr>
        <p:spPr>
          <a:xfrm flipH="1">
            <a:off x="960118" y="-152400"/>
            <a:ext cx="7345681" cy="2000548"/>
          </a:xfrm>
          <a:prstGeom prst="rect">
            <a:avLst/>
          </a:prstGeom>
          <a:noFill/>
        </p:spPr>
        <p:txBody>
          <a:bodyPr wrap="square" rtlCol="0">
            <a:spAutoFit/>
          </a:bodyPr>
          <a:lstStyle/>
          <a:p>
            <a:pPr algn="ctr"/>
            <a:endParaRPr lang="en-US" sz="2800" b="1" dirty="0" smtClean="0">
              <a:solidFill>
                <a:schemeClr val="accent4">
                  <a:lumMod val="75000"/>
                </a:schemeClr>
              </a:solidFill>
            </a:endParaRPr>
          </a:p>
          <a:p>
            <a:pPr algn="ctr"/>
            <a:r>
              <a:rPr lang="en-US" sz="4000" b="1" dirty="0" smtClean="0">
                <a:solidFill>
                  <a:srgbClr val="002060"/>
                </a:solidFill>
              </a:rPr>
              <a:t>1.Physical Health</a:t>
            </a:r>
          </a:p>
          <a:p>
            <a:pPr algn="just"/>
            <a:endParaRPr lang="en-US" sz="2800" b="1" dirty="0" smtClean="0">
              <a:solidFill>
                <a:schemeClr val="accent4">
                  <a:lumMod val="75000"/>
                </a:schemeClr>
              </a:solidFill>
            </a:endParaRPr>
          </a:p>
          <a:p>
            <a:pPr algn="just"/>
            <a:r>
              <a:rPr lang="en-US" sz="2800" b="1" dirty="0" smtClean="0">
                <a:solidFill>
                  <a:schemeClr val="accent4">
                    <a:lumMod val="75000"/>
                  </a:schemeClr>
                </a:solidFill>
              </a:rPr>
              <a:t> </a:t>
            </a:r>
            <a:endParaRPr lang="en-US" sz="2800" b="1" dirty="0">
              <a:solidFill>
                <a:schemeClr val="accent4">
                  <a:lumMod val="7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75960"/>
          </a:xfrm>
        </p:spPr>
        <p:txBody>
          <a:bodyPr/>
          <a:lstStyle/>
          <a:p>
            <a:endParaRPr lang="en-US" dirty="0" smtClean="0"/>
          </a:p>
          <a:p>
            <a:endParaRPr lang="en-US" dirty="0" smtClean="0"/>
          </a:p>
          <a:p>
            <a:pPr algn="just">
              <a:buNone/>
            </a:pPr>
            <a:r>
              <a:rPr lang="en-US" dirty="0" smtClean="0"/>
              <a:t>	</a:t>
            </a:r>
            <a:r>
              <a:rPr lang="en-US" dirty="0" smtClean="0">
                <a:solidFill>
                  <a:srgbClr val="002060"/>
                </a:solidFill>
              </a:rPr>
              <a:t>Physical health is discussed in terms of wellness of the body and absence of bodily disorders. It includes, for example, characteristics such as your weight, susceptibility to disease, nutritional status, fitness and powers of recovery from illness.</a:t>
            </a:r>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28360"/>
          </a:xfrm>
        </p:spPr>
        <p:txBody>
          <a:bodyPr/>
          <a:lstStyle/>
          <a:p>
            <a:pPr>
              <a:buNone/>
            </a:pPr>
            <a:endParaRPr lang="en-US" dirty="0" smtClean="0"/>
          </a:p>
          <a:p>
            <a:pPr>
              <a:buNone/>
            </a:pPr>
            <a:endParaRPr lang="en-US" dirty="0" smtClean="0"/>
          </a:p>
        </p:txBody>
      </p:sp>
      <p:pic>
        <p:nvPicPr>
          <p:cNvPr id="2050" name="Picture 2" descr="F:\health education\images (2).jpg"/>
          <p:cNvPicPr>
            <a:picLocks noChangeAspect="1" noChangeArrowheads="1"/>
          </p:cNvPicPr>
          <p:nvPr/>
        </p:nvPicPr>
        <p:blipFill>
          <a:blip r:embed="rId2" cstate="print"/>
          <a:srcRect/>
          <a:stretch>
            <a:fillRect/>
          </a:stretch>
        </p:blipFill>
        <p:spPr bwMode="auto">
          <a:xfrm>
            <a:off x="76201" y="990600"/>
            <a:ext cx="9143999" cy="5867400"/>
          </a:xfrm>
          <a:prstGeom prst="rect">
            <a:avLst/>
          </a:prstGeom>
          <a:noFill/>
        </p:spPr>
      </p:pic>
      <p:sp>
        <p:nvSpPr>
          <p:cNvPr id="5" name="Rectangle 4"/>
          <p:cNvSpPr/>
          <p:nvPr/>
        </p:nvSpPr>
        <p:spPr>
          <a:xfrm>
            <a:off x="2743200" y="381000"/>
            <a:ext cx="3886200" cy="707886"/>
          </a:xfrm>
          <a:prstGeom prst="rect">
            <a:avLst/>
          </a:prstGeom>
        </p:spPr>
        <p:txBody>
          <a:bodyPr wrap="square">
            <a:spAutoFit/>
          </a:bodyPr>
          <a:lstStyle/>
          <a:p>
            <a:pPr>
              <a:buNone/>
            </a:pPr>
            <a:r>
              <a:rPr lang="en-US" sz="4000" b="1" dirty="0" smtClean="0">
                <a:solidFill>
                  <a:srgbClr val="002060"/>
                </a:solidFill>
              </a:rPr>
              <a:t>2. Social Health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699760"/>
          </a:xfrm>
        </p:spPr>
        <p:txBody>
          <a:bodyPr/>
          <a:lstStyle/>
          <a:p>
            <a:pPr>
              <a:buNone/>
            </a:pPr>
            <a:r>
              <a:rPr lang="en-US" dirty="0" smtClean="0"/>
              <a:t>	</a:t>
            </a:r>
          </a:p>
          <a:p>
            <a:pPr>
              <a:buNone/>
            </a:pPr>
            <a:endParaRPr lang="en-US" dirty="0" smtClean="0"/>
          </a:p>
          <a:p>
            <a:pPr>
              <a:buNone/>
            </a:pPr>
            <a:endParaRPr lang="en-US" dirty="0" smtClean="0"/>
          </a:p>
          <a:p>
            <a:pPr>
              <a:buNone/>
            </a:pPr>
            <a:r>
              <a:rPr lang="en-US" dirty="0" smtClean="0"/>
              <a:t>	</a:t>
            </a:r>
            <a:r>
              <a:rPr lang="en-US" dirty="0" smtClean="0">
                <a:solidFill>
                  <a:srgbClr val="002060"/>
                </a:solidFill>
              </a:rPr>
              <a:t>Social health is your ability to get along with people in your  life and have productive role in your family or community. It relates to social abilities skills and insights. Positive social interaction can be seen both as a means of achieving health and as a part of health it self. </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images (1).jpg"/>
          <p:cNvPicPr>
            <a:picLocks noGrp="1" noChangeAspect="1"/>
          </p:cNvPicPr>
          <p:nvPr>
            <p:ph idx="1"/>
          </p:nvPr>
        </p:nvPicPr>
        <p:blipFill>
          <a:blip r:embed="rId2" cstate="print"/>
          <a:stretch>
            <a:fillRect/>
          </a:stretch>
        </p:blipFill>
        <p:spPr>
          <a:xfrm>
            <a:off x="0" y="990600"/>
            <a:ext cx="9144000" cy="5867400"/>
          </a:xfrm>
        </p:spPr>
      </p:pic>
      <p:sp>
        <p:nvSpPr>
          <p:cNvPr id="8" name="TextBox 7"/>
          <p:cNvSpPr txBox="1"/>
          <p:nvPr/>
        </p:nvSpPr>
        <p:spPr>
          <a:xfrm>
            <a:off x="1905000" y="304800"/>
            <a:ext cx="6019800" cy="707886"/>
          </a:xfrm>
          <a:prstGeom prst="rect">
            <a:avLst/>
          </a:prstGeom>
          <a:noFill/>
        </p:spPr>
        <p:txBody>
          <a:bodyPr wrap="square" rtlCol="0">
            <a:spAutoFit/>
          </a:bodyPr>
          <a:lstStyle/>
          <a:p>
            <a:pPr algn="ctr"/>
            <a:r>
              <a:rPr lang="en-US" sz="4000" b="1" dirty="0" smtClean="0">
                <a:solidFill>
                  <a:srgbClr val="002060"/>
                </a:solidFill>
              </a:rPr>
              <a:t>3.Mental Health </a:t>
            </a:r>
            <a:endParaRPr lang="en-US" sz="4000" b="1" dirty="0">
              <a:solidFill>
                <a:srgbClr val="00206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52160"/>
          </a:xfrm>
        </p:spPr>
        <p:txBody>
          <a:bodyPr>
            <a:normAutofit/>
          </a:bodyPr>
          <a:lstStyle/>
          <a:p>
            <a:pPr>
              <a:buNone/>
            </a:pPr>
            <a:r>
              <a:rPr lang="en-US" dirty="0" smtClean="0"/>
              <a:t>	</a:t>
            </a:r>
          </a:p>
          <a:p>
            <a:pPr algn="just">
              <a:buNone/>
            </a:pPr>
            <a:r>
              <a:rPr lang="en-US" dirty="0" smtClean="0">
                <a:solidFill>
                  <a:srgbClr val="002060"/>
                </a:solidFill>
              </a:rPr>
              <a:t>	It is a state of balance between the individual and surrounding world, a state of harmony between oneself and others, a co – existence between the realities of the self and that of other people, and that of environment.</a:t>
            </a:r>
          </a:p>
          <a:p>
            <a:pPr algn="just">
              <a:buNone/>
            </a:pPr>
            <a:endParaRPr lang="en-US" dirty="0" smtClean="0">
              <a:solidFill>
                <a:srgbClr val="002060"/>
              </a:solidFill>
            </a:endParaRPr>
          </a:p>
          <a:p>
            <a:pPr algn="just">
              <a:buNone/>
            </a:pPr>
            <a:r>
              <a:rPr lang="en-US" dirty="0" smtClean="0">
                <a:solidFill>
                  <a:srgbClr val="002060"/>
                </a:solidFill>
              </a:rPr>
              <a:t>	Mental or emotional health is expressed in terms of understanding your emotions, coping with everyday problems and handling stress in a non – destructive way. The mental components of health are related to your self – esteem, self – confidence and the way you cope with problems.</a:t>
            </a:r>
            <a:endParaRPr lang="en-US" dirty="0">
              <a:solidFill>
                <a:srgbClr val="00206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health education\spiritual-health.jpg"/>
          <p:cNvPicPr>
            <a:picLocks noGrp="1" noChangeAspect="1" noChangeArrowheads="1"/>
          </p:cNvPicPr>
          <p:nvPr>
            <p:ph idx="1"/>
          </p:nvPr>
        </p:nvPicPr>
        <p:blipFill>
          <a:blip r:embed="rId2" cstate="print"/>
          <a:srcRect/>
          <a:stretch>
            <a:fillRect/>
          </a:stretch>
        </p:blipFill>
        <p:spPr bwMode="auto">
          <a:xfrm>
            <a:off x="0" y="1143000"/>
            <a:ext cx="9144000" cy="5715000"/>
          </a:xfrm>
          <a:prstGeom prst="rect">
            <a:avLst/>
          </a:prstGeom>
          <a:noFill/>
        </p:spPr>
      </p:pic>
      <p:sp>
        <p:nvSpPr>
          <p:cNvPr id="5" name="TextBox 4"/>
          <p:cNvSpPr txBox="1"/>
          <p:nvPr/>
        </p:nvSpPr>
        <p:spPr>
          <a:xfrm>
            <a:off x="2667000" y="420469"/>
            <a:ext cx="4572000" cy="707886"/>
          </a:xfrm>
          <a:prstGeom prst="rect">
            <a:avLst/>
          </a:prstGeom>
          <a:noFill/>
        </p:spPr>
        <p:txBody>
          <a:bodyPr wrap="square" rtlCol="0">
            <a:spAutoFit/>
          </a:bodyPr>
          <a:lstStyle/>
          <a:p>
            <a:pPr algn="ctr"/>
            <a:r>
              <a:rPr lang="en-US" sz="4000" b="1" dirty="0" smtClean="0">
                <a:solidFill>
                  <a:srgbClr val="002060"/>
                </a:solidFill>
              </a:rPr>
              <a:t>Spiritual Health </a:t>
            </a:r>
            <a:endParaRPr lang="en-US" sz="4000" b="1" dirty="0">
              <a:solidFill>
                <a:srgbClr val="00206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665</TotalTime>
  <Words>387</Words>
  <Application>Microsoft Office PowerPoint</Application>
  <PresentationFormat>On-screen Show (4:3)</PresentationFormat>
  <Paragraphs>59</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Jayanta Das</dc:creator>
  <cp:lastModifiedBy>Jayanta Das</cp:lastModifiedBy>
  <cp:revision>16</cp:revision>
  <dcterms:created xsi:type="dcterms:W3CDTF">2006-08-16T00:00:00Z</dcterms:created>
  <dcterms:modified xsi:type="dcterms:W3CDTF">2013-07-29T15:30:39Z</dcterms:modified>
</cp:coreProperties>
</file>