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1"/>
            <a:ext cx="7848600" cy="230505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Paper: ECO-HC-5026: Development Economics I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Multidimensional Poverty Index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r>
              <a:rPr lang="en-IN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Bhargab</a:t>
            </a:r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Das</a:t>
            </a:r>
          </a:p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Professor,</a:t>
            </a:r>
          </a:p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Economics,</a:t>
            </a:r>
          </a:p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B.K.B. College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/>
          </a:bodyPr>
          <a:lstStyle/>
          <a:p>
            <a:endParaRPr lang="en-IN" sz="2400" dirty="0" smtClean="0"/>
          </a:p>
          <a:p>
            <a:pPr algn="just"/>
            <a:r>
              <a:rPr lang="en-US" sz="2400" dirty="0" smtClean="0"/>
              <a:t>Like development, poverty is multidimensional— but this is traditionally ignored by headline figures. However, the Human Development Report (2010) introduced the Multidimensional Poverty Index (MPI), which complements money-based measures by considering multiple deprivations and their overlap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The index identifies deprivations across the same three dimensions as the Human Development Index i.e. health, education and standard of living </a:t>
            </a:r>
            <a:endParaRPr lang="en-US" sz="2400" dirty="0" smtClean="0"/>
          </a:p>
          <a:p>
            <a:pPr algn="just"/>
            <a:endParaRPr lang="en-IN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/>
          <a:lstStyle/>
          <a:p>
            <a:pPr lvl="0"/>
            <a:r>
              <a:rPr lang="en-US" sz="3200" dirty="0" smtClean="0"/>
              <a:t>Multidimensional Poverty Index (MPI):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 smtClean="0"/>
              <a:t>Dimension      Indicators        Weight</a:t>
            </a:r>
            <a:endParaRPr lang="en-US" sz="4900" dirty="0" smtClean="0"/>
          </a:p>
          <a:p>
            <a:r>
              <a:rPr lang="en-US" sz="4900" dirty="0" smtClean="0"/>
              <a:t>1. Education</a:t>
            </a:r>
          </a:p>
          <a:p>
            <a:r>
              <a:rPr lang="en-US" sz="4900" dirty="0" smtClean="0"/>
              <a:t>No one from the  household has completed schooling of six </a:t>
            </a:r>
            <a:r>
              <a:rPr lang="en-US" sz="4900" dirty="0" smtClean="0"/>
              <a:t>years               1/6</a:t>
            </a:r>
            <a:endParaRPr lang="en-US" sz="4900" dirty="0" smtClean="0"/>
          </a:p>
          <a:p>
            <a:r>
              <a:rPr lang="en-US" sz="4900" dirty="0" smtClean="0"/>
              <a:t> </a:t>
            </a:r>
          </a:p>
          <a:p>
            <a:r>
              <a:rPr lang="en-US" sz="4900" dirty="0" smtClean="0"/>
              <a:t>Any school aged child of the household not attending </a:t>
            </a:r>
            <a:r>
              <a:rPr lang="en-US" sz="4900" dirty="0" smtClean="0"/>
              <a:t>school                       1/6</a:t>
            </a:r>
            <a:endParaRPr lang="en-US" sz="4900" dirty="0" smtClean="0"/>
          </a:p>
          <a:p>
            <a:r>
              <a:rPr lang="en-US" sz="4900" dirty="0" smtClean="0"/>
              <a:t> </a:t>
            </a:r>
          </a:p>
          <a:p>
            <a:r>
              <a:rPr lang="en-US" sz="4900" dirty="0" smtClean="0"/>
              <a:t>2. Health</a:t>
            </a:r>
          </a:p>
          <a:p>
            <a:r>
              <a:rPr lang="en-US" sz="4900" dirty="0" smtClean="0"/>
              <a:t>Any child has died in the </a:t>
            </a:r>
            <a:r>
              <a:rPr lang="en-US" sz="4900" dirty="0" smtClean="0"/>
              <a:t>family      1/6</a:t>
            </a:r>
            <a:endParaRPr lang="en-US" sz="4900" dirty="0" smtClean="0"/>
          </a:p>
          <a:p>
            <a:r>
              <a:rPr lang="en-US" sz="4900" dirty="0" smtClean="0"/>
              <a:t> </a:t>
            </a:r>
          </a:p>
          <a:p>
            <a:r>
              <a:rPr lang="en-US" sz="4900" dirty="0" smtClean="0"/>
              <a:t>One household member is </a:t>
            </a:r>
            <a:r>
              <a:rPr lang="en-US" sz="4900" dirty="0" smtClean="0"/>
              <a:t>malnourished       1/6</a:t>
            </a:r>
            <a:endParaRPr lang="en-US" sz="4900" dirty="0" smtClean="0"/>
          </a:p>
          <a:p>
            <a:r>
              <a:rPr lang="en-US" sz="4900" dirty="0" smtClean="0"/>
              <a:t> </a:t>
            </a:r>
          </a:p>
          <a:p>
            <a:r>
              <a:rPr lang="en-US" sz="4900" dirty="0" smtClean="0"/>
              <a:t>3. Living standards</a:t>
            </a:r>
          </a:p>
          <a:p>
            <a:r>
              <a:rPr lang="en-US" sz="4900" dirty="0" smtClean="0"/>
              <a:t>No </a:t>
            </a:r>
            <a:r>
              <a:rPr lang="en-US" sz="4900" dirty="0" smtClean="0"/>
              <a:t>electricity                                  1/18</a:t>
            </a:r>
            <a:endParaRPr lang="en-US" sz="4900" dirty="0" smtClean="0"/>
          </a:p>
          <a:p>
            <a:r>
              <a:rPr lang="en-US" sz="4900" dirty="0" smtClean="0"/>
              <a:t>No access to clean drinking </a:t>
            </a:r>
            <a:r>
              <a:rPr lang="en-US" sz="4900" dirty="0" smtClean="0"/>
              <a:t>water              1/18</a:t>
            </a:r>
            <a:endParaRPr lang="en-US" sz="4900" dirty="0" smtClean="0"/>
          </a:p>
          <a:p>
            <a:r>
              <a:rPr lang="en-US" sz="4900" dirty="0" smtClean="0"/>
              <a:t>Lacks adequate sanitation </a:t>
            </a:r>
            <a:r>
              <a:rPr lang="en-US" sz="4900" dirty="0" smtClean="0"/>
              <a:t>facilities                             1/18</a:t>
            </a:r>
            <a:endParaRPr lang="en-US" sz="4900" dirty="0" smtClean="0"/>
          </a:p>
          <a:p>
            <a:r>
              <a:rPr lang="en-US" sz="4900" dirty="0" smtClean="0"/>
              <a:t>Dirty </a:t>
            </a:r>
            <a:r>
              <a:rPr lang="en-US" sz="4900" dirty="0" smtClean="0"/>
              <a:t>floor                   1/18</a:t>
            </a:r>
            <a:endParaRPr lang="en-US" sz="4900" dirty="0" smtClean="0"/>
          </a:p>
          <a:p>
            <a:r>
              <a:rPr lang="en-US" sz="4900" dirty="0" smtClean="0"/>
              <a:t>Uses dirty cooking </a:t>
            </a:r>
            <a:r>
              <a:rPr lang="en-US" sz="4900" dirty="0" smtClean="0"/>
              <a:t>fuel              1/18</a:t>
            </a:r>
            <a:endParaRPr lang="en-US" sz="4900" dirty="0" smtClean="0"/>
          </a:p>
          <a:p>
            <a:r>
              <a:rPr lang="en-US" sz="4900" dirty="0" smtClean="0"/>
              <a:t>If the household does not own more than one of the following assets– television, radio, motorcycle or refrigerator, bicycle and </a:t>
            </a:r>
            <a:r>
              <a:rPr lang="en-US" sz="4900" dirty="0" smtClean="0"/>
              <a:t>car.                     </a:t>
            </a:r>
            <a:r>
              <a:rPr lang="en-US" sz="2400" dirty="0" smtClean="0"/>
              <a:t>1/18</a:t>
            </a:r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pPr algn="just"/>
            <a:endParaRPr lang="en-IN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Different Dimensions and Indicators of MPI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763000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MPI is mathematically expressed as:</a:t>
            </a:r>
          </a:p>
          <a:p>
            <a:r>
              <a:rPr lang="en-US" sz="2400" dirty="0" smtClean="0"/>
              <a:t>MPI= A x H</a:t>
            </a:r>
          </a:p>
          <a:p>
            <a:r>
              <a:rPr lang="en-US" sz="2400" dirty="0" smtClean="0"/>
              <a:t>Where, H = </a:t>
            </a:r>
          </a:p>
          <a:p>
            <a:r>
              <a:rPr lang="en-US" sz="2400" dirty="0" smtClean="0"/>
              <a:t>q :Total number of multi-dimensionally deprived people of the population</a:t>
            </a:r>
          </a:p>
          <a:p>
            <a:r>
              <a:rPr lang="en-US" sz="2400" dirty="0" smtClean="0"/>
              <a:t>n : Total number of population</a:t>
            </a:r>
          </a:p>
          <a:p>
            <a:r>
              <a:rPr lang="en-US" sz="2400" dirty="0" smtClean="0"/>
              <a:t>A :</a:t>
            </a:r>
          </a:p>
          <a:p>
            <a:pPr lvl="0"/>
            <a:endParaRPr lang="en-GB" sz="2400" dirty="0" smtClean="0"/>
          </a:p>
          <a:p>
            <a:pPr lvl="0"/>
            <a:endParaRPr lang="en-US" sz="24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971800"/>
            <a:ext cx="1219200" cy="734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/>
          </a:bodyPr>
          <a:lstStyle/>
          <a:p>
            <a:pPr algn="just"/>
            <a:endParaRPr lang="en-IN" sz="2400" dirty="0" smtClean="0"/>
          </a:p>
          <a:p>
            <a:r>
              <a:rPr lang="en-US" sz="2400" dirty="0" smtClean="0"/>
              <a:t>Where, </a:t>
            </a:r>
            <a:r>
              <a:rPr lang="en-US" sz="2400" dirty="0" err="1" smtClean="0"/>
              <a:t>ci</a:t>
            </a:r>
            <a:r>
              <a:rPr lang="en-US" sz="2400" dirty="0" smtClean="0"/>
              <a:t> ­(k) =Censored score of deprivation of individual </a:t>
            </a:r>
            <a:r>
              <a:rPr lang="en-US" sz="2400" dirty="0" err="1" smtClean="0"/>
              <a:t>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                q = Total number of multi-dimensionally deprived people of the population.</a:t>
            </a:r>
          </a:p>
          <a:p>
            <a:r>
              <a:rPr lang="en-US" sz="2400" dirty="0" smtClean="0"/>
              <a:t> A household is considered multi-dimensionally poor if the value of the sum of the weighted deprivations is greater than or equal to 0.33.</a:t>
            </a:r>
            <a:r>
              <a:rPr lang="en-US" sz="2400" baseline="30000" dirty="0" smtClean="0"/>
              <a:t>10</a:t>
            </a:r>
            <a:endParaRPr lang="en-US" sz="2400" dirty="0" smtClean="0"/>
          </a:p>
          <a:p>
            <a:endParaRPr lang="en-US" sz="2400" dirty="0" smtClean="0"/>
          </a:p>
          <a:p>
            <a:pPr algn="just"/>
            <a:endParaRPr lang="en-IN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pPr algn="ctr"/>
            <a:r>
              <a:rPr lang="en-IN" b="1" dirty="0" smtClean="0"/>
              <a:t>Thank You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211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Paper: ECO-HC-5026: Development Economics I  Topic: Multidimensional Poverty Index</vt:lpstr>
      <vt:lpstr>Multidimensional Poverty Index (MPI):</vt:lpstr>
      <vt:lpstr>Different Dimensions and Indicators of MPI </vt:lpstr>
      <vt:lpstr>Slide 4</vt:lpstr>
      <vt:lpstr>Slide 5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Paper: Economics of Natural Resources and Sustainable Development  Topic: Characteristics of  Natural Resources</dc:title>
  <dc:creator>user</dc:creator>
  <cp:lastModifiedBy>Windows User</cp:lastModifiedBy>
  <cp:revision>44</cp:revision>
  <dcterms:created xsi:type="dcterms:W3CDTF">2006-08-16T00:00:00Z</dcterms:created>
  <dcterms:modified xsi:type="dcterms:W3CDTF">2022-06-11T16:31:27Z</dcterms:modified>
</cp:coreProperties>
</file>