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4" r:id="rId2"/>
    <p:sldId id="311" r:id="rId3"/>
    <p:sldId id="312" r:id="rId4"/>
    <p:sldId id="310" r:id="rId5"/>
    <p:sldId id="309" r:id="rId6"/>
    <p:sldId id="307" r:id="rId7"/>
    <p:sldId id="313" r:id="rId8"/>
    <p:sldId id="308" r:id="rId9"/>
    <p:sldId id="259" r:id="rId10"/>
    <p:sldId id="257" r:id="rId11"/>
    <p:sldId id="269" r:id="rId12"/>
    <p:sldId id="274" r:id="rId13"/>
    <p:sldId id="303" r:id="rId14"/>
    <p:sldId id="276" r:id="rId15"/>
    <p:sldId id="304" r:id="rId16"/>
    <p:sldId id="305" r:id="rId17"/>
    <p:sldId id="306" r:id="rId18"/>
    <p:sldId id="283" r:id="rId19"/>
    <p:sldId id="284" r:id="rId20"/>
    <p:sldId id="285" r:id="rId21"/>
    <p:sldId id="286" r:id="rId22"/>
    <p:sldId id="287" r:id="rId23"/>
    <p:sldId id="288" r:id="rId24"/>
    <p:sldId id="289" r:id="rId25"/>
    <p:sldId id="290" r:id="rId26"/>
    <p:sldId id="291" r:id="rId27"/>
    <p:sldId id="292" r:id="rId28"/>
    <p:sldId id="293" r:id="rId29"/>
    <p:sldId id="27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F92E97-10CC-44BD-94F6-3BBB474F151A}" type="datetimeFigureOut">
              <a:rPr lang="en-US" smtClean="0"/>
              <a:pPr/>
              <a:t>12/8/2022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8F13F89-C5C5-4B26-919B-71FF7C977A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92E97-10CC-44BD-94F6-3BBB474F151A}"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92E97-10CC-44BD-94F6-3BBB474F151A}"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92E97-10CC-44BD-94F6-3BBB474F151A}"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F92E97-10CC-44BD-94F6-3BBB474F151A}"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13F89-C5C5-4B26-919B-71FF7C977A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92E97-10CC-44BD-94F6-3BBB474F151A}"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F92E97-10CC-44BD-94F6-3BBB474F151A}"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F92E97-10CC-44BD-94F6-3BBB474F151A}"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92E97-10CC-44BD-94F6-3BBB474F151A}"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92E97-10CC-44BD-94F6-3BBB474F151A}"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13F89-C5C5-4B26-919B-71FF7C977A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F92E97-10CC-44BD-94F6-3BBB474F151A}"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8F13F89-C5C5-4B26-919B-71FF7C977AD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F92E97-10CC-44BD-94F6-3BBB474F151A}" type="datetimeFigureOut">
              <a:rPr lang="en-US" smtClean="0"/>
              <a:pPr/>
              <a:t>12/8/2022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F13F89-C5C5-4B26-919B-71FF7C977AD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33400" y="1143000"/>
            <a:ext cx="8153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100" b="1" dirty="0" smtClean="0">
                <a:latin typeface="Times New Roman" pitchFamily="18" charset="0"/>
                <a:ea typeface="Calibri" pitchFamily="34" charset="0"/>
                <a:cs typeface="Times New Roman" pitchFamily="18" charset="0"/>
              </a:rPr>
              <a:t>                                </a:t>
            </a:r>
            <a:r>
              <a:rPr lang="en-US" b="1" dirty="0" smtClean="0">
                <a:latin typeface="Times New Roman" pitchFamily="18" charset="0"/>
                <a:ea typeface="Calibri" pitchFamily="34" charset="0"/>
                <a:cs typeface="Times New Roman" pitchFamily="18" charset="0"/>
              </a:rPr>
              <a:t>PAPER </a:t>
            </a:r>
            <a:r>
              <a:rPr lang="en-US" b="1" dirty="0" smtClean="0">
                <a:latin typeface="Times New Roman" pitchFamily="18" charset="0"/>
                <a:ea typeface="Calibri" pitchFamily="34" charset="0"/>
                <a:cs typeface="Times New Roman" pitchFamily="18" charset="0"/>
              </a:rPr>
              <a:t>NAME: PUBLIC OPINION </a:t>
            </a:r>
            <a:r>
              <a:rPr lang="en-US" b="1" dirty="0" smtClean="0">
                <a:latin typeface="Times New Roman" pitchFamily="18" charset="0"/>
                <a:ea typeface="Calibri" pitchFamily="34" charset="0"/>
                <a:cs typeface="Times New Roman" pitchFamily="18" charset="0"/>
              </a:rPr>
              <a:t>AND SURVEY </a:t>
            </a:r>
            <a:r>
              <a:rPr lang="en-US" b="1" dirty="0" smtClean="0">
                <a:latin typeface="Times New Roman" pitchFamily="18" charset="0"/>
                <a:ea typeface="Calibri" pitchFamily="34" charset="0"/>
                <a:cs typeface="Times New Roman" pitchFamily="18" charset="0"/>
              </a:rPr>
              <a:t>RESEARCH</a:t>
            </a:r>
          </a:p>
          <a:p>
            <a:pPr marL="0" marR="0" lvl="0" indent="0" algn="just" defTabSz="914400" rtl="0" eaLnBrk="1" fontAlgn="base" latinLnBrk="0" hangingPunct="1">
              <a:lnSpc>
                <a:spcPct val="100000"/>
              </a:lnSpc>
              <a:spcBef>
                <a:spcPct val="0"/>
              </a:spcBef>
              <a:spcAft>
                <a:spcPct val="0"/>
              </a:spcAft>
              <a:buClrTx/>
              <a:buSzTx/>
              <a:buFontTx/>
              <a:buNone/>
              <a:tabLst/>
            </a:pPr>
            <a:r>
              <a:rPr lang="en-US" b="1" dirty="0" smtClean="0">
                <a:latin typeface="Times New Roman" pitchFamily="18" charset="0"/>
                <a:ea typeface="Calibri" pitchFamily="34" charset="0"/>
                <a:cs typeface="Times New Roman" pitchFamily="18" charset="0"/>
              </a:rPr>
              <a:t>                                               </a:t>
            </a:r>
            <a:r>
              <a:rPr lang="en-US" b="1" dirty="0" smtClean="0">
                <a:latin typeface="Times New Roman" pitchFamily="18" charset="0"/>
                <a:ea typeface="Calibri" pitchFamily="34" charset="0"/>
                <a:cs typeface="Times New Roman" pitchFamily="18" charset="0"/>
              </a:rPr>
              <a:t> </a:t>
            </a:r>
            <a:r>
              <a:rPr lang="en-US" b="1" dirty="0" smtClean="0">
                <a:latin typeface="Times New Roman" pitchFamily="18" charset="0"/>
                <a:ea typeface="Calibri" pitchFamily="34" charset="0"/>
                <a:cs typeface="Times New Roman" pitchFamily="18" charset="0"/>
              </a:rPr>
              <a:t>CLASS: 5</a:t>
            </a:r>
            <a:r>
              <a:rPr lang="en-US" b="1" baseline="30000" dirty="0" smtClean="0">
                <a:latin typeface="Times New Roman" pitchFamily="18" charset="0"/>
                <a:ea typeface="Calibri" pitchFamily="34" charset="0"/>
                <a:cs typeface="Times New Roman" pitchFamily="18" charset="0"/>
              </a:rPr>
              <a:t>TH</a:t>
            </a:r>
            <a:r>
              <a:rPr lang="en-US" b="1" dirty="0" smtClean="0">
                <a:latin typeface="Times New Roman" pitchFamily="18" charset="0"/>
                <a:ea typeface="Calibri" pitchFamily="34" charset="0"/>
                <a:cs typeface="Times New Roman" pitchFamily="18" charset="0"/>
              </a:rPr>
              <a:t> SEM SEC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SOCIAL SURVEY ON TEA TRIBE COMMUNITY OF ASSAM)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b="1"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VOTING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PATTERN OF THE </a:t>
            </a:r>
            <a:r>
              <a:rPr kumimoji="0" lang="en-US"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TEA-TRIBE</a:t>
            </a:r>
            <a:r>
              <a:rPr kumimoji="0" lang="en-US"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COMMUNITY OF ASSAM: A  CASE STUDY ON KONDOLI AND BORPANI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TEA</a:t>
            </a:r>
            <a:r>
              <a:rPr kumimoji="0" lang="en-US"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ESTATES OF NAGAON DISTRICT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Pranami</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Laskar</a:t>
            </a: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Department of Political Science, </a:t>
            </a:r>
          </a:p>
          <a:p>
            <a:pPr marL="0" marR="0" lvl="0" indent="0" algn="l" defTabSz="914400" rtl="0" eaLnBrk="0" fontAlgn="base" latinLnBrk="0" hangingPunct="0">
              <a:lnSpc>
                <a:spcPct val="100000"/>
              </a:lnSpc>
              <a:spcBef>
                <a:spcPct val="0"/>
              </a:spcBef>
              <a:spcAft>
                <a:spcPct val="0"/>
              </a:spcAft>
              <a:buClrTx/>
              <a:buSzTx/>
              <a:buFontTx/>
              <a:buNone/>
              <a:tabLst/>
            </a:pPr>
            <a:r>
              <a:rPr lang="en-US" b="1" smtClean="0">
                <a:latin typeface="Times New Roman" pitchFamily="18" charset="0"/>
                <a:cs typeface="Times New Roman" pitchFamily="18" charset="0"/>
              </a:rPr>
              <a:t> </a:t>
            </a:r>
            <a:r>
              <a:rPr lang="en-US" b="1" smtClean="0">
                <a:latin typeface="Times New Roman" pitchFamily="18" charset="0"/>
                <a:cs typeface="Times New Roman" pitchFamily="18" charset="0"/>
              </a:rPr>
              <a:t>                                                                           Dr</a:t>
            </a:r>
            <a:r>
              <a:rPr lang="en-US" b="1" dirty="0" smtClean="0">
                <a:latin typeface="Times New Roman" pitchFamily="18" charset="0"/>
                <a:cs typeface="Times New Roman" pitchFamily="18" charset="0"/>
              </a:rPr>
              <a:t>. BKB College, </a:t>
            </a:r>
            <a:r>
              <a:rPr lang="en-US" b="1" dirty="0" err="1" smtClean="0">
                <a:latin typeface="Times New Roman" pitchFamily="18" charset="0"/>
                <a:cs typeface="Times New Roman" pitchFamily="18" charset="0"/>
              </a:rPr>
              <a:t>Puranigudam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buNone/>
            </a:pPr>
            <a:r>
              <a:rPr lang="en-US" b="1" dirty="0" smtClean="0"/>
              <a:t>RESEARCH QUESTIONS</a:t>
            </a:r>
            <a:r>
              <a:rPr lang="en-US" dirty="0" smtClean="0"/>
              <a:t>: </a:t>
            </a:r>
          </a:p>
          <a:p>
            <a:pPr lvl="0" algn="just"/>
            <a:r>
              <a:rPr lang="en-US" dirty="0" smtClean="0"/>
              <a:t>What are the factors that determine the voting pattern of the tea tribe community of </a:t>
            </a:r>
            <a:r>
              <a:rPr lang="en-US" dirty="0" err="1" smtClean="0"/>
              <a:t>Kondoli</a:t>
            </a:r>
            <a:r>
              <a:rPr lang="en-US" dirty="0" smtClean="0"/>
              <a:t> and </a:t>
            </a:r>
            <a:r>
              <a:rPr lang="en-US" dirty="0" err="1" smtClean="0"/>
              <a:t>Borpani</a:t>
            </a:r>
            <a:r>
              <a:rPr lang="en-US" dirty="0" smtClean="0"/>
              <a:t> tea estates during elections?</a:t>
            </a:r>
          </a:p>
          <a:p>
            <a:pPr lvl="0" algn="just"/>
            <a:r>
              <a:rPr lang="en-US" dirty="0" smtClean="0"/>
              <a:t>Is there any new trend in the voting pattern of the tea tribe community of </a:t>
            </a:r>
            <a:r>
              <a:rPr lang="en-US" dirty="0" err="1" smtClean="0"/>
              <a:t>Kondoli</a:t>
            </a:r>
            <a:r>
              <a:rPr lang="en-US" dirty="0" smtClean="0"/>
              <a:t> and </a:t>
            </a:r>
            <a:r>
              <a:rPr lang="en-US" dirty="0" err="1" smtClean="0"/>
              <a:t>Borpani</a:t>
            </a:r>
            <a:r>
              <a:rPr lang="en-US" dirty="0" smtClean="0"/>
              <a:t> tea estates?</a:t>
            </a:r>
          </a:p>
          <a:p>
            <a:pPr lvl="0" algn="just"/>
            <a:r>
              <a:rPr lang="en-US" dirty="0" smtClean="0"/>
              <a:t>What is the role played by the tea tribe organizations in the voting pattern of the Tea Tribe Community of </a:t>
            </a:r>
            <a:r>
              <a:rPr lang="en-US" dirty="0" err="1" smtClean="0"/>
              <a:t>Kondoli</a:t>
            </a:r>
            <a:r>
              <a:rPr lang="en-US" dirty="0" smtClean="0"/>
              <a:t> and </a:t>
            </a:r>
            <a:r>
              <a:rPr lang="en-US" dirty="0" err="1" smtClean="0"/>
              <a:t>Borpani</a:t>
            </a:r>
            <a:r>
              <a:rPr lang="en-US" dirty="0" smtClean="0"/>
              <a:t> tea estates?</a:t>
            </a:r>
          </a:p>
          <a:p>
            <a:pPr lvl="0" algn="just"/>
            <a:r>
              <a:rPr lang="en-US" dirty="0" smtClean="0"/>
              <a:t>What are the issues and problems that influence the voting pattern in the </a:t>
            </a:r>
            <a:r>
              <a:rPr lang="en-US" dirty="0" err="1" smtClean="0"/>
              <a:t>Kondoli</a:t>
            </a:r>
            <a:r>
              <a:rPr lang="en-US" dirty="0" smtClean="0"/>
              <a:t> and </a:t>
            </a:r>
            <a:r>
              <a:rPr lang="en-US" dirty="0" err="1" smtClean="0"/>
              <a:t>Borpani</a:t>
            </a:r>
            <a:r>
              <a:rPr lang="en-US" dirty="0" smtClean="0"/>
              <a:t> tea estates?</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02920" y="530352"/>
            <a:ext cx="8107680" cy="5337048"/>
          </a:xfrm>
        </p:spPr>
        <p:txBody>
          <a:bodyPr>
            <a:normAutofit fontScale="62500" lnSpcReduction="20000"/>
          </a:bodyPr>
          <a:lstStyle/>
          <a:p>
            <a:pPr>
              <a:buNone/>
            </a:pPr>
            <a:r>
              <a:rPr lang="en-US" b="1" dirty="0" smtClean="0"/>
              <a:t>RESEARCH METHODOLOGY</a:t>
            </a:r>
            <a:r>
              <a:rPr lang="en-US" dirty="0" smtClean="0"/>
              <a:t>: </a:t>
            </a:r>
          </a:p>
          <a:p>
            <a:pPr algn="just"/>
            <a:r>
              <a:rPr lang="en-US" dirty="0" smtClean="0"/>
              <a:t>The study will be based on both primary and secondary sources of data. </a:t>
            </a:r>
          </a:p>
          <a:p>
            <a:pPr algn="just"/>
            <a:r>
              <a:rPr lang="en-US" dirty="0" smtClean="0"/>
              <a:t>The primary sources will include interview to the sample respondents with the help of an interview schedule. </a:t>
            </a:r>
          </a:p>
          <a:p>
            <a:pPr algn="just"/>
            <a:r>
              <a:rPr lang="en-US" dirty="0" smtClean="0"/>
              <a:t>The sample respondents will be selected through purposive sampling from both the </a:t>
            </a:r>
            <a:r>
              <a:rPr lang="en-US" dirty="0" err="1" smtClean="0"/>
              <a:t>Kondoli</a:t>
            </a:r>
            <a:r>
              <a:rPr lang="en-US" dirty="0" smtClean="0"/>
              <a:t> and </a:t>
            </a:r>
            <a:r>
              <a:rPr lang="en-US" dirty="0" err="1" smtClean="0"/>
              <a:t>Borpani</a:t>
            </a:r>
            <a:r>
              <a:rPr lang="en-US" dirty="0" smtClean="0"/>
              <a:t> tea estates.</a:t>
            </a:r>
          </a:p>
          <a:p>
            <a:pPr algn="just"/>
            <a:r>
              <a:rPr lang="en-US" dirty="0" smtClean="0"/>
              <a:t>The documents of the tea gardens, political leaders and various tea tribe organizations of the particular study area, the Election Office of </a:t>
            </a:r>
            <a:r>
              <a:rPr lang="en-US" dirty="0" err="1" smtClean="0"/>
              <a:t>Nagaon</a:t>
            </a:r>
            <a:r>
              <a:rPr lang="en-US" dirty="0" smtClean="0"/>
              <a:t> District, the State Election Commission, the offices of the Government of Assam including welfare of Schedule Caste and Schedule Tribes and Other Backward Caste etc will also be consulted for collecting various unexplored data for a qualitative research of the work.</a:t>
            </a:r>
          </a:p>
          <a:p>
            <a:pPr algn="just"/>
            <a:r>
              <a:rPr lang="en-US" dirty="0" smtClean="0"/>
              <a:t>The sample respondents will be selected through purposive sampling from the </a:t>
            </a:r>
            <a:r>
              <a:rPr lang="en-US" dirty="0" err="1" smtClean="0"/>
              <a:t>Kondoli</a:t>
            </a:r>
            <a:r>
              <a:rPr lang="en-US" dirty="0" smtClean="0"/>
              <a:t> and </a:t>
            </a:r>
            <a:r>
              <a:rPr lang="en-US" dirty="0" err="1" smtClean="0"/>
              <a:t>Borpani</a:t>
            </a:r>
            <a:r>
              <a:rPr lang="en-US" dirty="0" smtClean="0"/>
              <a:t> tea estates. A total of 300 sample respondents from </a:t>
            </a:r>
            <a:r>
              <a:rPr lang="en-US" dirty="0" err="1" smtClean="0"/>
              <a:t>Kondoli</a:t>
            </a:r>
            <a:r>
              <a:rPr lang="en-US" dirty="0" smtClean="0"/>
              <a:t> tea estates, 200 from each Division (total four divisions) and 100 sample respondents will be selected from </a:t>
            </a:r>
            <a:r>
              <a:rPr lang="en-US" dirty="0" err="1" smtClean="0"/>
              <a:t>Borpani</a:t>
            </a:r>
            <a:r>
              <a:rPr lang="en-US" dirty="0" smtClean="0"/>
              <a:t> tea estate. The interview schedule will be prepared containing different variables like age, sex, literacy, income, occupation, livelihood, socio-economic status, political participation and awareness, voting pattern of the tea tribe community of </a:t>
            </a:r>
            <a:r>
              <a:rPr lang="en-US" dirty="0" err="1" smtClean="0"/>
              <a:t>Kondoli</a:t>
            </a:r>
            <a:r>
              <a:rPr lang="en-US" dirty="0" smtClean="0"/>
              <a:t> and </a:t>
            </a:r>
            <a:r>
              <a:rPr lang="en-US" dirty="0" err="1" smtClean="0"/>
              <a:t>Borpani</a:t>
            </a:r>
            <a:r>
              <a:rPr lang="en-US" dirty="0" smtClean="0"/>
              <a:t> tea estates. The leaders of the various tea tribe organizations of </a:t>
            </a:r>
            <a:r>
              <a:rPr lang="en-US" dirty="0" err="1" smtClean="0"/>
              <a:t>Kondoli</a:t>
            </a:r>
            <a:r>
              <a:rPr lang="en-US" dirty="0" smtClean="0"/>
              <a:t> and </a:t>
            </a:r>
            <a:r>
              <a:rPr lang="en-US" dirty="0" err="1" smtClean="0"/>
              <a:t>Borpani</a:t>
            </a:r>
            <a:r>
              <a:rPr lang="en-US" dirty="0" smtClean="0"/>
              <a:t> tea estates will also be consulted for getting first hand information about the research work. </a:t>
            </a:r>
          </a:p>
          <a:p>
            <a:pPr algn="just"/>
            <a:r>
              <a:rPr lang="en-US" dirty="0" smtClean="0"/>
              <a:t>The secondary sources will include all published materials like books, journals, magazines, memoranda of various tea tribe organizations relating to their problems and response of the Government. Descriptive method and analytical method will be used for analyzing and interpreting the data. </a:t>
            </a:r>
          </a:p>
          <a:p>
            <a:pPr algn="just">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486400"/>
          </a:xfrm>
        </p:spPr>
        <p:txBody>
          <a:bodyPr>
            <a:normAutofit fontScale="62500" lnSpcReduction="20000"/>
          </a:bodyPr>
          <a:lstStyle/>
          <a:p>
            <a:pPr>
              <a:buNone/>
            </a:pPr>
            <a:r>
              <a:rPr lang="en-US" b="1" dirty="0" smtClean="0"/>
              <a:t>ORGANIZATION OF THE STUDY:</a:t>
            </a:r>
            <a:endParaRPr lang="en-US" dirty="0" smtClean="0"/>
          </a:p>
          <a:p>
            <a:pPr algn="just">
              <a:buNone/>
            </a:pPr>
            <a:r>
              <a:rPr lang="en-US" dirty="0" smtClean="0"/>
              <a:t>     A systematic </a:t>
            </a:r>
            <a:r>
              <a:rPr lang="en-US" dirty="0" err="1" smtClean="0"/>
              <a:t>chapterization</a:t>
            </a:r>
            <a:r>
              <a:rPr lang="en-US" dirty="0" smtClean="0"/>
              <a:t> is an important part of research work. With the objectives in view, we have outlined a scheme of </a:t>
            </a:r>
            <a:r>
              <a:rPr lang="en-US" dirty="0" err="1" smtClean="0"/>
              <a:t>chapterization</a:t>
            </a:r>
            <a:r>
              <a:rPr lang="en-US" dirty="0" smtClean="0"/>
              <a:t> which includes a total of 6 chapters.</a:t>
            </a:r>
          </a:p>
          <a:p>
            <a:pPr algn="just"/>
            <a:r>
              <a:rPr lang="en-US" dirty="0" smtClean="0"/>
              <a:t>The first chapter entitled ‘Introduction’ presents a discussion on the origin of tea tribe community as well as the tea industry in Assam. This chapter depicts in certain aspects concerning the broad discussion of meaning and definition of the term Voting Pattern. The statement of the problem, aims and objectives of the study, methodology, review of the literature, research gap, scope of the study have been described in this chapter.</a:t>
            </a:r>
          </a:p>
          <a:p>
            <a:pPr algn="just"/>
            <a:r>
              <a:rPr lang="en-US" dirty="0" smtClean="0"/>
              <a:t>This chapter also consists of the brief introduction of study area and its population structure. We have also discussed the historical background of the </a:t>
            </a:r>
            <a:r>
              <a:rPr lang="en-US" dirty="0" err="1" smtClean="0"/>
              <a:t>Nagaon</a:t>
            </a:r>
            <a:r>
              <a:rPr lang="en-US" dirty="0" smtClean="0"/>
              <a:t> district, where the study areas are located. As political participation is influenced by the social, cultural and economic aspects, so in order to access the political participation of the tea tribe community of </a:t>
            </a:r>
            <a:r>
              <a:rPr lang="en-US" dirty="0" err="1" smtClean="0"/>
              <a:t>Kondoli</a:t>
            </a:r>
            <a:r>
              <a:rPr lang="en-US" dirty="0" smtClean="0"/>
              <a:t> and </a:t>
            </a:r>
            <a:r>
              <a:rPr lang="en-US" dirty="0" err="1" smtClean="0"/>
              <a:t>Borpani</a:t>
            </a:r>
            <a:r>
              <a:rPr lang="en-US" dirty="0" smtClean="0"/>
              <a:t> tea estates I have studied their social, cultural and economic life in this chapter. This Chapter consists of the role of the tea tribe community in the pre and the post independent period where the involvement of the tea tribe community in the freedom movement is lighted. </a:t>
            </a:r>
          </a:p>
          <a:p>
            <a:pPr algn="just"/>
            <a:r>
              <a:rPr lang="en-US" dirty="0" smtClean="0"/>
              <a:t>In the second chapter an attempt has been made to introduce the theoretical framework of the problems in its proper perspective. To examine the voting pattern of a particular community we have to go through some theories first. Therefore we have discussed few theories of voting behavior which determine the voting pattern. In this chapter we have discussed some models of voting behavior such as Political participatory theory and its various aspects. These theories or models were originally given by some great scholars. </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5791200"/>
          </a:xfrm>
        </p:spPr>
        <p:txBody>
          <a:bodyPr>
            <a:normAutofit fontScale="62500" lnSpcReduction="20000"/>
          </a:bodyPr>
          <a:lstStyle/>
          <a:p>
            <a:pPr algn="just"/>
            <a:r>
              <a:rPr lang="en-US" dirty="0" smtClean="0"/>
              <a:t>Third chapter deals with the Voting Pattern of the community. The level of political awareness and participations of the tea tribe community of the sample gardens have also been examined in this chapter. In the present chapter it is also found that various factors like social, economic, political, educational and psychological factors influence in the political awareness and participation of the people. </a:t>
            </a:r>
          </a:p>
          <a:p>
            <a:pPr algn="just"/>
            <a:r>
              <a:rPr lang="en-US" dirty="0" smtClean="0"/>
              <a:t>In this chapter discussion has been made on the socio-cultural and economic life of the tea tribe community in general and </a:t>
            </a:r>
            <a:r>
              <a:rPr lang="en-US" dirty="0" err="1" smtClean="0"/>
              <a:t>Kondoli</a:t>
            </a:r>
            <a:r>
              <a:rPr lang="en-US" dirty="0" smtClean="0"/>
              <a:t> and </a:t>
            </a:r>
            <a:r>
              <a:rPr lang="en-US" dirty="0" err="1" smtClean="0"/>
              <a:t>Borpani</a:t>
            </a:r>
            <a:r>
              <a:rPr lang="en-US" dirty="0" smtClean="0"/>
              <a:t> tea estates in particular. The chapter encompasses the political, social and economic aspects of the electors in </a:t>
            </a:r>
            <a:r>
              <a:rPr lang="en-US" dirty="0" err="1" smtClean="0"/>
              <a:t>Kondoli</a:t>
            </a:r>
            <a:r>
              <a:rPr lang="en-US" dirty="0" smtClean="0"/>
              <a:t> and </a:t>
            </a:r>
            <a:r>
              <a:rPr lang="en-US" dirty="0" err="1" smtClean="0"/>
              <a:t>Borpani</a:t>
            </a:r>
            <a:r>
              <a:rPr lang="en-US" dirty="0" smtClean="0"/>
              <a:t> tea gardens of </a:t>
            </a:r>
            <a:r>
              <a:rPr lang="en-US" dirty="0" err="1" smtClean="0"/>
              <a:t>Nagaon</a:t>
            </a:r>
            <a:r>
              <a:rPr lang="en-US" dirty="0" smtClean="0"/>
              <a:t> district. </a:t>
            </a:r>
          </a:p>
          <a:p>
            <a:pPr algn="just"/>
            <a:r>
              <a:rPr lang="en-US" dirty="0" smtClean="0"/>
              <a:t>Chapter four deals with electoral participation of the tea-tribe community in the study area. In this chapter all the data collected regarding the electoral participation of the tea tribe community have been analyzed. This chapter also analyzes the emerging trends and patterns of voting in the last election i.e. </a:t>
            </a:r>
            <a:r>
              <a:rPr lang="en-US" dirty="0" err="1" smtClean="0"/>
              <a:t>Lok</a:t>
            </a:r>
            <a:r>
              <a:rPr lang="en-US" dirty="0" smtClean="0"/>
              <a:t> </a:t>
            </a:r>
            <a:r>
              <a:rPr lang="en-US" dirty="0" err="1" smtClean="0"/>
              <a:t>Sabha</a:t>
            </a:r>
            <a:r>
              <a:rPr lang="en-US" dirty="0" smtClean="0"/>
              <a:t> election. </a:t>
            </a:r>
          </a:p>
          <a:p>
            <a:pPr algn="just"/>
            <a:r>
              <a:rPr lang="en-US" dirty="0" smtClean="0"/>
              <a:t>The chapter represents the electoral participation and votes polled in </a:t>
            </a:r>
            <a:r>
              <a:rPr lang="en-US" dirty="0" err="1" smtClean="0"/>
              <a:t>Barhampur</a:t>
            </a:r>
            <a:r>
              <a:rPr lang="en-US" dirty="0" smtClean="0"/>
              <a:t> and </a:t>
            </a:r>
            <a:r>
              <a:rPr lang="en-US" dirty="0" err="1" smtClean="0"/>
              <a:t>Raha</a:t>
            </a:r>
            <a:r>
              <a:rPr lang="en-US" dirty="0" smtClean="0"/>
              <a:t> Constituency and the study area within it in 2019 </a:t>
            </a:r>
            <a:r>
              <a:rPr lang="en-US" dirty="0" err="1" smtClean="0"/>
              <a:t>Lok</a:t>
            </a:r>
            <a:r>
              <a:rPr lang="en-US" dirty="0" smtClean="0"/>
              <a:t> </a:t>
            </a:r>
            <a:r>
              <a:rPr lang="en-US" dirty="0" err="1" smtClean="0"/>
              <a:t>Sabha</a:t>
            </a:r>
            <a:r>
              <a:rPr lang="en-US" dirty="0" smtClean="0"/>
              <a:t> Election. It also represents polling station wise distribution of votes polled in 2019 </a:t>
            </a:r>
            <a:r>
              <a:rPr lang="en-US" dirty="0" err="1" smtClean="0"/>
              <a:t>Lok</a:t>
            </a:r>
            <a:r>
              <a:rPr lang="en-US" dirty="0" smtClean="0"/>
              <a:t> </a:t>
            </a:r>
            <a:r>
              <a:rPr lang="en-US" dirty="0" err="1" smtClean="0"/>
              <a:t>Sabha</a:t>
            </a:r>
            <a:r>
              <a:rPr lang="en-US" dirty="0" smtClean="0"/>
              <a:t> Election in </a:t>
            </a:r>
            <a:r>
              <a:rPr lang="en-US" dirty="0" err="1" smtClean="0"/>
              <a:t>Nagaon</a:t>
            </a:r>
            <a:r>
              <a:rPr lang="en-US" dirty="0" smtClean="0"/>
              <a:t> district.</a:t>
            </a:r>
          </a:p>
          <a:p>
            <a:pPr algn="just"/>
            <a:r>
              <a:rPr lang="en-US" dirty="0" smtClean="0"/>
              <a:t>This chapter discusses the electoral participation of the tea tribe community in the post independence period. This chapter contains a list of the politicians of the tea community of Assam since independence.</a:t>
            </a:r>
          </a:p>
          <a:p>
            <a:pPr algn="just"/>
            <a:r>
              <a:rPr lang="en-US" dirty="0" smtClean="0"/>
              <a:t>In this chapter the formation of the new political party of the tea tribe community has been mentioned. It is found in the present study that the tea tribe community and the members of various tea tribe organizations have immensely support the formation of their own political party for their development.                        </a:t>
            </a:r>
          </a:p>
          <a:p>
            <a:pPr algn="just"/>
            <a:r>
              <a:rPr lang="en-US" dirty="0" smtClean="0"/>
              <a:t>This chapter also examines the recent trends that have been emerged during the last parliamentary election of 2019 in the study area in particular and Assam in general.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62500" lnSpcReduction="20000"/>
          </a:bodyPr>
          <a:lstStyle/>
          <a:p>
            <a:pPr algn="just"/>
            <a:r>
              <a:rPr lang="en-US" dirty="0" smtClean="0"/>
              <a:t>Fifth chapter tries to focus the role played by various organizations among the tea garden laborers in Assam i.e. Students’ Organizations, Trade Union etc. This chapter consists of the brief history of the tea </a:t>
            </a:r>
            <a:r>
              <a:rPr lang="en-US" dirty="0" err="1" smtClean="0"/>
              <a:t>labours’</a:t>
            </a:r>
            <a:r>
              <a:rPr lang="en-US" dirty="0" smtClean="0"/>
              <a:t> Students’ Organization of Assam like the All Assam Tea Tribes Students Association (AATTSA) and All </a:t>
            </a:r>
            <a:r>
              <a:rPr lang="en-US" dirty="0" err="1" smtClean="0"/>
              <a:t>Adivasi</a:t>
            </a:r>
            <a:r>
              <a:rPr lang="en-US" dirty="0" smtClean="0"/>
              <a:t> Students Association of Assam (AAASA). This chapter deals with role played by these organizations in political field. </a:t>
            </a:r>
          </a:p>
          <a:p>
            <a:pPr algn="just"/>
            <a:r>
              <a:rPr lang="en-US" dirty="0" smtClean="0"/>
              <a:t> In this chapter we have discussed those organizations’ impact on the tea garden laborers and how they raise their voices and influence the Government and the management regarding different issues relating to the community. This chapter also deals with the role of these organizations during various elections and how they are helping the community of the study area to become politically aware. These organizations are basically apolitical.</a:t>
            </a:r>
          </a:p>
          <a:p>
            <a:pPr algn="just"/>
            <a:r>
              <a:rPr lang="en-US" dirty="0" smtClean="0"/>
              <a:t> The role of trade union which is one of the effective weapons of the tea garden </a:t>
            </a:r>
            <a:r>
              <a:rPr lang="en-US" dirty="0" err="1" smtClean="0"/>
              <a:t>labours</a:t>
            </a:r>
            <a:r>
              <a:rPr lang="en-US" dirty="0" smtClean="0"/>
              <a:t> has been discussed in the chapter. These organizations have been playing an important role in mobilizing the people of the study area in political field and becoming a powerful factor of election campaigning too. Members of these organizations belonging to this community are active and are always trying to place the problems of the tea laborers in front of the management and the Government.</a:t>
            </a:r>
          </a:p>
          <a:p>
            <a:pPr algn="just"/>
            <a:r>
              <a:rPr lang="en-US" dirty="0" smtClean="0"/>
              <a:t>Chapter-Six entitled “Conclusion” is the last chapter of my research work. The </a:t>
            </a:r>
            <a:r>
              <a:rPr lang="en-US" dirty="0" err="1" smtClean="0"/>
              <a:t>chapterization</a:t>
            </a:r>
            <a:r>
              <a:rPr lang="en-US" dirty="0" smtClean="0"/>
              <a:t> procedure has been narrated in this chapter. Summary, suggestions and governmental initiatives are included in this chapter. This is the conclusive chapter. The conclusion chapter enumerates the findings of the entire study and gives reasons and justifications for the findings made during each chapter.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47500" lnSpcReduction="20000"/>
          </a:bodyPr>
          <a:lstStyle/>
          <a:p>
            <a:pPr>
              <a:buNone/>
            </a:pPr>
            <a:r>
              <a:rPr lang="en-US" b="1" dirty="0" smtClean="0"/>
              <a:t>REVIEW OF LITERATURE</a:t>
            </a:r>
            <a:r>
              <a:rPr lang="en-US" dirty="0" smtClean="0"/>
              <a:t>: </a:t>
            </a:r>
          </a:p>
          <a:p>
            <a:pPr algn="just">
              <a:buNone/>
            </a:pPr>
            <a:r>
              <a:rPr lang="en-US" dirty="0" smtClean="0"/>
              <a:t>     There are various books and works on the tea tribe community which can be reviewed for collecting first hand information and experiences relating to the work. </a:t>
            </a:r>
          </a:p>
          <a:p>
            <a:pPr algn="just"/>
            <a:r>
              <a:rPr lang="en-US" dirty="0" smtClean="0"/>
              <a:t> Ahmed, </a:t>
            </a:r>
            <a:r>
              <a:rPr lang="en-US" dirty="0" err="1" smtClean="0"/>
              <a:t>Baruah</a:t>
            </a:r>
            <a:r>
              <a:rPr lang="en-US" dirty="0" smtClean="0"/>
              <a:t> and </a:t>
            </a:r>
            <a:r>
              <a:rPr lang="en-US" dirty="0" err="1" smtClean="0"/>
              <a:t>Bhuyan</a:t>
            </a:r>
            <a:r>
              <a:rPr lang="en-US" dirty="0" smtClean="0"/>
              <a:t> (2006) in </a:t>
            </a:r>
            <a:r>
              <a:rPr lang="en-US" i="1" dirty="0" smtClean="0"/>
              <a:t>Election Politics in Assam: Issues, Trends and People’s Mandate </a:t>
            </a:r>
            <a:r>
              <a:rPr lang="en-US" dirty="0" smtClean="0"/>
              <a:t>focus on ethnicity and vote bank politics. They define election campaign and describe the election nomination process </a:t>
            </a:r>
            <a:r>
              <a:rPr lang="en-US" dirty="0" err="1" smtClean="0"/>
              <a:t>alongwith</a:t>
            </a:r>
            <a:r>
              <a:rPr lang="en-US" dirty="0" smtClean="0"/>
              <a:t> the role of media and public opinion in the whole electoral process. They also discuss the class politics of the tea garden belt of Upper Assam and role of INTUC (Indian National Trade Union Congress) and Assam </a:t>
            </a:r>
            <a:r>
              <a:rPr lang="en-US" dirty="0" err="1" smtClean="0"/>
              <a:t>Chah</a:t>
            </a:r>
            <a:r>
              <a:rPr lang="en-US" dirty="0" smtClean="0"/>
              <a:t> </a:t>
            </a:r>
            <a:r>
              <a:rPr lang="en-US" dirty="0" err="1" smtClean="0"/>
              <a:t>Mazdoor</a:t>
            </a:r>
            <a:r>
              <a:rPr lang="en-US" dirty="0" smtClean="0"/>
              <a:t> </a:t>
            </a:r>
            <a:r>
              <a:rPr lang="en-US" dirty="0" err="1" smtClean="0"/>
              <a:t>Sangh</a:t>
            </a:r>
            <a:r>
              <a:rPr lang="en-US" dirty="0" smtClean="0"/>
              <a:t> during elections.</a:t>
            </a:r>
          </a:p>
          <a:p>
            <a:pPr algn="just"/>
            <a:r>
              <a:rPr lang="en-US" dirty="0" smtClean="0"/>
              <a:t> </a:t>
            </a:r>
            <a:r>
              <a:rPr lang="en-US" dirty="0" err="1" smtClean="0"/>
              <a:t>Baruah</a:t>
            </a:r>
            <a:r>
              <a:rPr lang="en-US" dirty="0" smtClean="0"/>
              <a:t> (1991) in </a:t>
            </a:r>
            <a:r>
              <a:rPr lang="en-US" i="1" dirty="0" err="1" smtClean="0"/>
              <a:t>Biswabandita</a:t>
            </a:r>
            <a:r>
              <a:rPr lang="en-US" i="1" dirty="0" smtClean="0"/>
              <a:t> </a:t>
            </a:r>
            <a:r>
              <a:rPr lang="en-US" i="1" dirty="0" err="1" smtClean="0"/>
              <a:t>Chah</a:t>
            </a:r>
            <a:r>
              <a:rPr lang="en-US" i="1" dirty="0" smtClean="0"/>
              <a:t> </a:t>
            </a:r>
            <a:r>
              <a:rPr lang="en-US" i="1" dirty="0" err="1" smtClean="0"/>
              <a:t>Silpa</a:t>
            </a:r>
            <a:r>
              <a:rPr lang="en-US" i="1" dirty="0" smtClean="0"/>
              <a:t> </a:t>
            </a:r>
            <a:r>
              <a:rPr lang="en-US" dirty="0" smtClean="0"/>
              <a:t>gives a beautiful picture of the tea industry as a whole in Assam, in India and in the world. This is a great book where we find each and every detail about the tea garden laborer. In this book, the writer first talks about the growth of tea industry in different parts of the world. Then he writes how tea industry was started in Assam and many parts of India. The author critically depicts the lifestyle, tradition, culture of the tea tribe community in the book. The author also describes about the scientific cultivation as well as the folk songs and literature on tea in the book. He gives a detail number of the migrated tea garden laborers during colonial period.</a:t>
            </a:r>
          </a:p>
          <a:p>
            <a:pPr algn="just"/>
            <a:r>
              <a:rPr lang="en-US" dirty="0" smtClean="0"/>
              <a:t> </a:t>
            </a:r>
            <a:r>
              <a:rPr lang="en-US" dirty="0" err="1" smtClean="0"/>
              <a:t>Baruah</a:t>
            </a:r>
            <a:r>
              <a:rPr lang="en-US" dirty="0" smtClean="0"/>
              <a:t> (2008) in </a:t>
            </a:r>
            <a:r>
              <a:rPr lang="en-US" i="1" dirty="0" smtClean="0"/>
              <a:t>The Tea Industry of Assam- Origin and Development </a:t>
            </a:r>
            <a:r>
              <a:rPr lang="en-US" dirty="0" smtClean="0"/>
              <a:t>deals with mainly how the tea industry in Assam originates and develops through various stages. Basically this is a book on the analytical study of famous tea industry of Assam since its inception. It covers various aspects like marketing, contribution of tea industry to the economy of Assam, problems and prospects of the laborers, policy measures and recommendations for development, employment and productivity of tea, quality parameters of Assam tea and tea garden workers, role of small tea growers and tea auction centre etc.</a:t>
            </a:r>
          </a:p>
          <a:p>
            <a:pPr algn="just"/>
            <a:r>
              <a:rPr lang="en-US" dirty="0" smtClean="0"/>
              <a:t> </a:t>
            </a:r>
            <a:r>
              <a:rPr lang="en-US" dirty="0" err="1" smtClean="0"/>
              <a:t>Baruah</a:t>
            </a:r>
            <a:r>
              <a:rPr lang="en-US" dirty="0" smtClean="0"/>
              <a:t> &amp; Dev (2006) in  </a:t>
            </a:r>
            <a:r>
              <a:rPr lang="en-US" i="1" dirty="0" smtClean="0"/>
              <a:t>Ethnic Identities and Democracy: Electoral Politics in North-East India </a:t>
            </a:r>
            <a:r>
              <a:rPr lang="en-US" dirty="0" smtClean="0"/>
              <a:t>illustrates electoral politics as a field of study in North- East India. According to them in any country practicing a form of representative democracy study of electoral politics should be of considerable importance because it is the electoral process that sustains the democratic governance. They also said that in most of the democratic countries electoral politics has become a major field of study. They state that analysis of voting behavior on caste lines become one of the major trends that threw considerable light on certain social aspects of electoral politics. Like caste, ethnicity and ethnic cleavages play an influential role in determining electoral outcomes in all the states of North-East India. This book provides us with analyses of the electoral politics of almost all states of the North-East region of India.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55000" lnSpcReduction="20000"/>
          </a:bodyPr>
          <a:lstStyle/>
          <a:p>
            <a:pPr algn="just"/>
            <a:r>
              <a:rPr lang="en-US" dirty="0" err="1" smtClean="0"/>
              <a:t>Borpujari</a:t>
            </a:r>
            <a:r>
              <a:rPr lang="en-US" dirty="0" smtClean="0"/>
              <a:t> (2004) in </a:t>
            </a:r>
            <a:r>
              <a:rPr lang="en-US" i="1" dirty="0" smtClean="0"/>
              <a:t>The Comprehensive History of Assam</a:t>
            </a:r>
            <a:r>
              <a:rPr lang="en-US" dirty="0" smtClean="0"/>
              <a:t> writes in details about The Indian Tea Association which was found in early 1900 under the Chief scientific officer in Calcutta. The author discusses how this Association plays an important role in the </a:t>
            </a:r>
            <a:r>
              <a:rPr lang="en-US" dirty="0" err="1" smtClean="0"/>
              <a:t>upliftment</a:t>
            </a:r>
            <a:r>
              <a:rPr lang="en-US" dirty="0" smtClean="0"/>
              <a:t> of the tea industry.</a:t>
            </a:r>
          </a:p>
          <a:p>
            <a:pPr algn="just"/>
            <a:r>
              <a:rPr lang="en-US" dirty="0" smtClean="0"/>
              <a:t> </a:t>
            </a:r>
            <a:r>
              <a:rPr lang="en-US" dirty="0" err="1" smtClean="0"/>
              <a:t>Chaube</a:t>
            </a:r>
            <a:r>
              <a:rPr lang="en-US" dirty="0" smtClean="0"/>
              <a:t> (1985) in </a:t>
            </a:r>
            <a:r>
              <a:rPr lang="en-US" i="1" dirty="0" smtClean="0"/>
              <a:t>Electoral Politics in North-East India</a:t>
            </a:r>
            <a:r>
              <a:rPr lang="en-US" dirty="0" smtClean="0"/>
              <a:t> writes that a reference to the diversities is essential for the understanding of the distinct trends in the politics of North- East India. He depicts how socio- cultural diversities are related to the changing political map of North- East India and the evolution of the party system. This book presents a comprehensive account of the electoral politics of the region because it throws light on the general electoral politics in the context of sixth </a:t>
            </a:r>
            <a:r>
              <a:rPr lang="en-US" dirty="0" err="1" smtClean="0"/>
              <a:t>Lok</a:t>
            </a:r>
            <a:r>
              <a:rPr lang="en-US" dirty="0" smtClean="0"/>
              <a:t> </a:t>
            </a:r>
            <a:r>
              <a:rPr lang="en-US" dirty="0" err="1" smtClean="0"/>
              <a:t>Sabha</a:t>
            </a:r>
            <a:r>
              <a:rPr lang="en-US" dirty="0" smtClean="0"/>
              <a:t> election.</a:t>
            </a:r>
          </a:p>
          <a:p>
            <a:pPr algn="just"/>
            <a:r>
              <a:rPr lang="en-US" dirty="0" smtClean="0"/>
              <a:t> </a:t>
            </a:r>
            <a:r>
              <a:rPr lang="en-US" dirty="0" err="1" smtClean="0"/>
              <a:t>Chattopadhay</a:t>
            </a:r>
            <a:r>
              <a:rPr lang="en-US" dirty="0" smtClean="0"/>
              <a:t> (1990) in </a:t>
            </a:r>
            <a:r>
              <a:rPr lang="en-US" i="1" dirty="0" smtClean="0"/>
              <a:t>History of Assamese Movement</a:t>
            </a:r>
            <a:r>
              <a:rPr lang="en-US" dirty="0" smtClean="0"/>
              <a:t> gives a very good picture of Assam history from 1947 to 1985. Here he has stated about the plantation migrants whose willingness to assimilate linguistically with the Assamese people has made them model migrants to the indigenous Assamese.</a:t>
            </a:r>
          </a:p>
          <a:p>
            <a:pPr algn="just"/>
            <a:r>
              <a:rPr lang="en-US" dirty="0" smtClean="0"/>
              <a:t> </a:t>
            </a:r>
            <a:r>
              <a:rPr lang="en-US" dirty="0" err="1" smtClean="0"/>
              <a:t>Goswami</a:t>
            </a:r>
            <a:r>
              <a:rPr lang="en-US" dirty="0" smtClean="0"/>
              <a:t> (1999) in </a:t>
            </a:r>
            <a:r>
              <a:rPr lang="en-US" i="1" dirty="0" smtClean="0"/>
              <a:t>Assam in the Nineteenth Century 1999- Industrialization and Colonial Penetration</a:t>
            </a:r>
            <a:r>
              <a:rPr lang="en-US" dirty="0" smtClean="0"/>
              <a:t> analyzes the impact of industrialization and colonial penetration in Brahmaputra valley of Assam during the 19</a:t>
            </a:r>
            <a:r>
              <a:rPr lang="en-US" baseline="30000" dirty="0" smtClean="0"/>
              <a:t>th</a:t>
            </a:r>
            <a:r>
              <a:rPr lang="en-US" dirty="0" smtClean="0"/>
              <a:t> century in the general context of the British colonization of India. The state repression, corruption, ethnic identity, immigration and development remain crucial issues for the election campaigns. According to her, electoral politics in Assam in the last two decades has witnessed multiplication in the number of political parties and politicization of multiple ethnicities.</a:t>
            </a:r>
          </a:p>
          <a:p>
            <a:pPr algn="just"/>
            <a:r>
              <a:rPr lang="en-US" dirty="0" smtClean="0"/>
              <a:t> </a:t>
            </a:r>
            <a:r>
              <a:rPr lang="en-US" dirty="0" err="1" smtClean="0"/>
              <a:t>Guha</a:t>
            </a:r>
            <a:r>
              <a:rPr lang="en-US" dirty="0" smtClean="0"/>
              <a:t> (1977) in </a:t>
            </a:r>
            <a:r>
              <a:rPr lang="en-US" i="1" dirty="0" smtClean="0"/>
              <a:t>Planter Raj to </a:t>
            </a:r>
            <a:r>
              <a:rPr lang="en-US" i="1" dirty="0" err="1" smtClean="0"/>
              <a:t>Swaraj</a:t>
            </a:r>
            <a:r>
              <a:rPr lang="en-US" i="1" dirty="0" smtClean="0"/>
              <a:t>-Freedom Struggle and Electoral Politics in Assam 1826-1947 </a:t>
            </a:r>
            <a:r>
              <a:rPr lang="en-US" dirty="0" smtClean="0"/>
              <a:t>deals with the socio- economic condition of a crucial period of 1826 to 1947 in the history of Assam. He analyzes the freedom struggle in Assam as the struggle against the attainment of land for growing tea by the British planters. </a:t>
            </a:r>
          </a:p>
          <a:p>
            <a:pPr algn="just"/>
            <a:r>
              <a:rPr lang="en-US" dirty="0" smtClean="0"/>
              <a:t> </a:t>
            </a:r>
            <a:r>
              <a:rPr lang="en-US" dirty="0" err="1" smtClean="0"/>
              <a:t>Hasan</a:t>
            </a:r>
            <a:r>
              <a:rPr lang="en-US" dirty="0" smtClean="0"/>
              <a:t> (2009) in </a:t>
            </a:r>
            <a:r>
              <a:rPr lang="en-US" i="1" dirty="0" smtClean="0"/>
              <a:t>Politics of Inclusion: Castes, Minorities and Affirmative Action</a:t>
            </a:r>
            <a:r>
              <a:rPr lang="en-US" dirty="0" smtClean="0"/>
              <a:t> mainly talks about the politics of representation and under- representation. The author describes the policies and the institutional framework for protecting the disadvantaged people. This book states that the proliferation of democracy in the last decade has led to the emergence of a consensus that within democratic system one social group should not monopolize political power or governance.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47500" lnSpcReduction="20000"/>
          </a:bodyPr>
          <a:lstStyle/>
          <a:p>
            <a:pPr algn="just"/>
            <a:r>
              <a:rPr lang="en-US" dirty="0" smtClean="0"/>
              <a:t> </a:t>
            </a:r>
            <a:r>
              <a:rPr lang="en-US" dirty="0" err="1" smtClean="0"/>
              <a:t>Hussain</a:t>
            </a:r>
            <a:r>
              <a:rPr lang="en-US" dirty="0" smtClean="0"/>
              <a:t> (1993) in </a:t>
            </a:r>
            <a:r>
              <a:rPr lang="en-US" i="1" dirty="0" smtClean="0"/>
              <a:t>Assam Movement: Class, Ideology and Identity</a:t>
            </a:r>
            <a:r>
              <a:rPr lang="en-US" dirty="0" smtClean="0"/>
              <a:t> explains about the various groups inhibiting in Assam for ages. In this book he has written about the migration of tea garden laborers in a detailed manner. He talked about how the British started tea plantation in Assam which later led to the significant transformation of Assam’s society and demography. </a:t>
            </a:r>
            <a:r>
              <a:rPr lang="en-US" dirty="0" err="1" smtClean="0"/>
              <a:t>Hussain</a:t>
            </a:r>
            <a:r>
              <a:rPr lang="en-US" dirty="0" smtClean="0"/>
              <a:t> names the tea garden laborers as ‘Black-Tribal’. They have gained their political representation mainly because of their numerical strength in many constituencies of Assam.</a:t>
            </a:r>
          </a:p>
          <a:p>
            <a:pPr algn="just"/>
            <a:r>
              <a:rPr lang="en-US" dirty="0" smtClean="0"/>
              <a:t> </a:t>
            </a:r>
            <a:r>
              <a:rPr lang="en-US" dirty="0" err="1" smtClean="0"/>
              <a:t>Saikia</a:t>
            </a:r>
            <a:r>
              <a:rPr lang="en-US" dirty="0" smtClean="0"/>
              <a:t> (2000) in </a:t>
            </a:r>
            <a:r>
              <a:rPr lang="en-US" i="1" dirty="0" smtClean="0"/>
              <a:t>Socio-Economic History of Assam</a:t>
            </a:r>
            <a:r>
              <a:rPr lang="en-US" dirty="0" smtClean="0"/>
              <a:t> deals with historical background of the society and economy of the state. It is another book where we find the story behind the discovery and development of tea specifically in Assam. The author discusses the importance of tea in the socio- economic life of Assam and he said it has yet to be studied thoroughly. Besides, he also talks about some prominent Assamese tea growers and their role in the socio- economic life.</a:t>
            </a:r>
          </a:p>
          <a:p>
            <a:pPr algn="just"/>
            <a:r>
              <a:rPr lang="en-US" dirty="0" smtClean="0"/>
              <a:t> Sharma and Das (2009) in </a:t>
            </a:r>
            <a:r>
              <a:rPr lang="en-US" i="1" dirty="0" smtClean="0"/>
              <a:t>Globalization and Plantation Workers in North-East India </a:t>
            </a:r>
            <a:r>
              <a:rPr lang="en-US" dirty="0" smtClean="0"/>
              <a:t>discuss very minutely about the impact of Globalization on the lives of the tea garden laborers of North- East India and also on the tea industry as a whole. The authors introduce various phases of Globalization such as the early phase, British phase and present phase of globalization and their effects on the plantation workers as well as the tea industry. Then the authors discuss the present scenario of the socio economic conditions of the plantation workers. Besides, this book also talks about various traditional and modern health dimensions of the plantation workers in the era of Globalization.</a:t>
            </a:r>
          </a:p>
          <a:p>
            <a:pPr algn="just"/>
            <a:r>
              <a:rPr lang="en-US" dirty="0" smtClean="0"/>
              <a:t> </a:t>
            </a:r>
            <a:r>
              <a:rPr lang="en-US" dirty="0" err="1" smtClean="0"/>
              <a:t>Singha</a:t>
            </a:r>
            <a:r>
              <a:rPr lang="en-US" dirty="0" smtClean="0"/>
              <a:t> and </a:t>
            </a:r>
            <a:r>
              <a:rPr lang="en-US" dirty="0" err="1" smtClean="0"/>
              <a:t>Amarendra</a:t>
            </a:r>
            <a:r>
              <a:rPr lang="en-US" dirty="0" smtClean="0"/>
              <a:t> and </a:t>
            </a:r>
            <a:r>
              <a:rPr lang="en-US" dirty="0" err="1" smtClean="0"/>
              <a:t>Puranendu</a:t>
            </a:r>
            <a:r>
              <a:rPr lang="en-US" dirty="0" smtClean="0"/>
              <a:t> (eds.) (2006) in </a:t>
            </a:r>
            <a:r>
              <a:rPr lang="en-US" i="1" dirty="0" smtClean="0"/>
              <a:t>Socio Economic and Political problems of tea garden workers</a:t>
            </a:r>
            <a:r>
              <a:rPr lang="en-US" dirty="0" smtClean="0"/>
              <a:t> discusses critically about the tea tribes of Assam. This book is actually the critical examination of the authors in the problems confronting tea garden laborers such as socio- economic and political problems. It is the output of intensive field study of the socio- economic and political problems faced by the tea plantation laborers of Assam. The authors have critically analyzed all the aspects in detail which may be helpful to the planners and decision making bodies at different levels.</a:t>
            </a:r>
          </a:p>
          <a:p>
            <a:pPr algn="just"/>
            <a:r>
              <a:rPr lang="en-US" dirty="0" err="1" smtClean="0"/>
              <a:t>Upadhyay</a:t>
            </a:r>
            <a:r>
              <a:rPr lang="en-US" dirty="0" smtClean="0"/>
              <a:t> (</a:t>
            </a:r>
            <a:r>
              <a:rPr lang="en-US" dirty="0" err="1" smtClean="0"/>
              <a:t>ed</a:t>
            </a:r>
            <a:r>
              <a:rPr lang="en-US" dirty="0" smtClean="0"/>
              <a:t>) (2005) in </a:t>
            </a:r>
            <a:r>
              <a:rPr lang="en-US" i="1" dirty="0" smtClean="0"/>
              <a:t>Electoral Reforms in India</a:t>
            </a:r>
            <a:r>
              <a:rPr lang="en-US" dirty="0" smtClean="0"/>
              <a:t> introduces the deliberations on Electoral Reforms in India. In this book, the chapters like Political process of Voting and Social Change </a:t>
            </a:r>
            <a:r>
              <a:rPr lang="en-US" dirty="0" err="1" smtClean="0"/>
              <a:t>alongwith</a:t>
            </a:r>
            <a:r>
              <a:rPr lang="en-US" dirty="0" smtClean="0"/>
              <a:t> Electoral System and Electoral Strategies are very informative. This book is basically a critical review of the electoral process of India which gives utmost importance to voter awareness, voter education and electoral procedure. There are also the issued like use of money and muscle power in elections, state funding of elections, powers and rights of the Election Commission etc. This book also helpful as it gives a list of important internet sites and relevant references of books and journals.</a:t>
            </a:r>
          </a:p>
          <a:p>
            <a:pPr algn="just"/>
            <a:r>
              <a:rPr lang="en-US" dirty="0" err="1" smtClean="0"/>
              <a:t>Behal</a:t>
            </a:r>
            <a:r>
              <a:rPr lang="en-US" dirty="0" smtClean="0"/>
              <a:t> (2009) in</a:t>
            </a:r>
            <a:r>
              <a:rPr lang="en-US" i="1" dirty="0" smtClean="0"/>
              <a:t> Coolie Drivers or Benevolent Paternalists? British Tea Planters in Assam and the Indenture Labor System</a:t>
            </a:r>
            <a:r>
              <a:rPr lang="en-US" dirty="0" smtClean="0"/>
              <a:t> mainly focuses on the evolution of the indenture labor system in the tea plantation of Assam and simultaneously, the shaping of the attitudes of British planters towards the labor force. This paper also depicts how the colonial state played a very crucial role in the growth of the tea industry in Assam i.e. how it built the infrastructure to promote the interests of the tea industry and also in mobilizing and controlling the labor force.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956048"/>
          </a:xfrm>
        </p:spPr>
        <p:txBody>
          <a:bodyPr>
            <a:normAutofit fontScale="55000" lnSpcReduction="20000"/>
          </a:bodyPr>
          <a:lstStyle/>
          <a:p>
            <a:pPr>
              <a:buNone/>
            </a:pPr>
            <a:r>
              <a:rPr lang="en-US" b="1" dirty="0" smtClean="0"/>
              <a:t>FINDINGS:	</a:t>
            </a:r>
            <a:endParaRPr lang="en-US" dirty="0" smtClean="0"/>
          </a:p>
          <a:p>
            <a:pPr lvl="0" algn="just"/>
            <a:r>
              <a:rPr lang="en-US" dirty="0" smtClean="0"/>
              <a:t>As a political phenomenon political participation can be expressed through various activities like casting of vote, taking membership of the political parties, attending political rallies, campaigning for a candidate, counting in the elections etc.</a:t>
            </a:r>
          </a:p>
          <a:p>
            <a:pPr lvl="0" algn="just"/>
            <a:r>
              <a:rPr lang="en-US" dirty="0" smtClean="0"/>
              <a:t>Various socio- economic factors like age, sex, community, religion and income influence voting pattern of the tea tribe community. </a:t>
            </a:r>
            <a:r>
              <a:rPr lang="en-US" smtClean="0"/>
              <a:t>It was </a:t>
            </a:r>
            <a:r>
              <a:rPr lang="en-US" dirty="0" smtClean="0"/>
              <a:t>found in the table 1, table2, table3, table4 and table 6 that these factors do influence in shaping the voting pattern of the tea tribe community. Age is considered to be a very important factor, having tremendous influence on affecting voting pattern. There is a general believe that the urge to participate in political activities arises in the early years and takes its peak in the middle ages and gradually falls in the later ages. Marital status of a respondent is an important parameter to influence the voting pattern in electoral politics. Religion is another strong determinant of the social background of the members and it is one of the most important determinants of voting pattern. Religion plays a very influential role in Indian political scenario. It was found that most of the tea garden </a:t>
            </a:r>
            <a:r>
              <a:rPr lang="en-US" dirty="0" err="1" smtClean="0"/>
              <a:t>labourers</a:t>
            </a:r>
            <a:r>
              <a:rPr lang="en-US" dirty="0" smtClean="0"/>
              <a:t> are poor and their earning are also confined in a limited spectrum. Though the demand for the higher wages has always been raised by this section of the people but still they are deriving a salary of Rs 167/- (per day) only, which is too low in the present age of inflation. Therefore it has been always an overwhelming poverty in those tea gardens.</a:t>
            </a:r>
          </a:p>
          <a:p>
            <a:pPr lvl="0" algn="just"/>
            <a:r>
              <a:rPr lang="en-US" dirty="0" smtClean="0"/>
              <a:t>The rate of literacy is found very low among the people of the sample gardens. It has affected the voting pattern in a tremendous way. In the table 5; it is found that 20.5% of </a:t>
            </a:r>
            <a:r>
              <a:rPr lang="en-US" dirty="0" err="1" smtClean="0"/>
              <a:t>Kondoli</a:t>
            </a:r>
            <a:r>
              <a:rPr lang="en-US" dirty="0" smtClean="0"/>
              <a:t> and 18% respondents of </a:t>
            </a:r>
            <a:r>
              <a:rPr lang="en-US" dirty="0" err="1" smtClean="0"/>
              <a:t>Borpani</a:t>
            </a:r>
            <a:r>
              <a:rPr lang="en-US" dirty="0" smtClean="0"/>
              <a:t> tea estate’s respondents are totally illiterate. Education is the most important social determinants influencing voting pattern. It is believed that education of a citizen is an important prerequisite for greater role in the electoral process and higher education add to the efficiency level. It is expected that education would have a positive impact in determining the degree of political interest of the respondents concerned. The educated person can be more conscious towards his duties and responsibilities.</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79848"/>
          </a:xfrm>
        </p:spPr>
        <p:txBody>
          <a:bodyPr>
            <a:normAutofit fontScale="47500" lnSpcReduction="20000"/>
          </a:bodyPr>
          <a:lstStyle/>
          <a:p>
            <a:pPr lvl="0" algn="just"/>
            <a:r>
              <a:rPr lang="en-US" dirty="0" smtClean="0"/>
              <a:t>It was found that the Political parties try to influence the Trade Union organizations i.e. ACKS (Assam </a:t>
            </a:r>
            <a:r>
              <a:rPr lang="en-US" dirty="0" err="1" smtClean="0"/>
              <a:t>Chah</a:t>
            </a:r>
            <a:r>
              <a:rPr lang="en-US" dirty="0" smtClean="0"/>
              <a:t> </a:t>
            </a:r>
            <a:r>
              <a:rPr lang="en-US" dirty="0" err="1" smtClean="0"/>
              <a:t>Karmachari</a:t>
            </a:r>
            <a:r>
              <a:rPr lang="en-US" dirty="0" smtClean="0"/>
              <a:t> </a:t>
            </a:r>
            <a:r>
              <a:rPr lang="en-US" dirty="0" err="1" smtClean="0"/>
              <a:t>Sangha</a:t>
            </a:r>
            <a:r>
              <a:rPr lang="en-US" dirty="0" smtClean="0"/>
              <a:t>) and ACMS (Assam </a:t>
            </a:r>
            <a:r>
              <a:rPr lang="en-US" dirty="0" err="1" smtClean="0"/>
              <a:t>Chah</a:t>
            </a:r>
            <a:r>
              <a:rPr lang="en-US" dirty="0" smtClean="0"/>
              <a:t> </a:t>
            </a:r>
            <a:r>
              <a:rPr lang="en-US" dirty="0" err="1" smtClean="0"/>
              <a:t>Mazdoor</a:t>
            </a:r>
            <a:r>
              <a:rPr lang="en-US" dirty="0" smtClean="0"/>
              <a:t> </a:t>
            </a:r>
            <a:r>
              <a:rPr lang="en-US" dirty="0" err="1" smtClean="0"/>
              <a:t>Sangha</a:t>
            </a:r>
            <a:r>
              <a:rPr lang="en-US" dirty="0" smtClean="0"/>
              <a:t>). It is found that the trade union organizations are immensely influenced by the management authority of both the tea estates. But regarding their activities and performances the tea garden laborers are not satisfied with them. In fact, in the table 30, we have seen that 69% of </a:t>
            </a:r>
            <a:r>
              <a:rPr lang="en-US" dirty="0" err="1" smtClean="0"/>
              <a:t>Kondoli</a:t>
            </a:r>
            <a:r>
              <a:rPr lang="en-US" dirty="0" smtClean="0"/>
              <a:t> and 75% respondents of </a:t>
            </a:r>
            <a:r>
              <a:rPr lang="en-US" dirty="0" err="1" smtClean="0"/>
              <a:t>Borpani</a:t>
            </a:r>
            <a:r>
              <a:rPr lang="en-US" dirty="0" smtClean="0"/>
              <a:t> tea estates said that Trade unions did not have proper representations in faculty management of the tea gardens.</a:t>
            </a:r>
          </a:p>
          <a:p>
            <a:pPr lvl="0" algn="just"/>
            <a:r>
              <a:rPr lang="en-US" dirty="0" smtClean="0"/>
              <a:t>Another important finding is that most of the people belonging to tea tribe community have been facing with huge economic problems which have also affected their voting pattern. During the time of interview, most of the respondents expressed the view that they are bound to engage themselves in their earning from morning till evening for which they had neither time nor energy to involve in political activities. That it reveals that economic problems have adversely affected them in different aspects of their life. </a:t>
            </a:r>
          </a:p>
          <a:p>
            <a:pPr lvl="0" algn="just"/>
            <a:r>
              <a:rPr lang="en-US" dirty="0" smtClean="0"/>
              <a:t>It is to be mentioned that the demand for higher wages has been raised from time to time to meet the needs of this people. In general the population explosion is more in this community so the amount of money earn monthly is not at all sufficient to meet their daily requirements.</a:t>
            </a:r>
          </a:p>
          <a:p>
            <a:pPr lvl="0" algn="just"/>
            <a:r>
              <a:rPr lang="en-US" dirty="0" smtClean="0"/>
              <a:t>It is found in the table 11 that majority of the people from tea tribe community have kept their faith in national political parties than the regional parties. But in case of the formation of their own political party, they supported it unanimously. It was found the hold and influence of Congress party in both </a:t>
            </a:r>
            <a:r>
              <a:rPr lang="en-US" dirty="0" err="1" smtClean="0"/>
              <a:t>Kondoli</a:t>
            </a:r>
            <a:r>
              <a:rPr lang="en-US" dirty="0" smtClean="0"/>
              <a:t> and </a:t>
            </a:r>
            <a:r>
              <a:rPr lang="en-US" dirty="0" err="1" smtClean="0"/>
              <a:t>Borpani</a:t>
            </a:r>
            <a:r>
              <a:rPr lang="en-US" dirty="0" smtClean="0"/>
              <a:t> tea estates since pre independence period. The family’s lineage to Congress party was strongly rooted. But presently it is seen that party membership to the BJP is raising high in both the study areas. Besides Congress and BJP; CPI and the newly emerged ANPA (</a:t>
            </a:r>
            <a:r>
              <a:rPr lang="en-US" dirty="0" err="1" smtClean="0"/>
              <a:t>Adivashi</a:t>
            </a:r>
            <a:r>
              <a:rPr lang="en-US" dirty="0" smtClean="0"/>
              <a:t> National Party of Assam) have some existence in those gardens. The influence of the regional political party i.e. Assam </a:t>
            </a:r>
            <a:r>
              <a:rPr lang="en-US" dirty="0" err="1" smtClean="0"/>
              <a:t>Gana</a:t>
            </a:r>
            <a:r>
              <a:rPr lang="en-US" dirty="0" smtClean="0"/>
              <a:t> </a:t>
            </a:r>
            <a:r>
              <a:rPr lang="en-US" dirty="0" err="1" smtClean="0"/>
              <a:t>Parishad</a:t>
            </a:r>
            <a:r>
              <a:rPr lang="en-US" dirty="0" smtClean="0"/>
              <a:t> (AGP) is very less.</a:t>
            </a:r>
          </a:p>
          <a:p>
            <a:pPr lvl="0" algn="just"/>
            <a:r>
              <a:rPr lang="en-US" dirty="0" smtClean="0"/>
              <a:t>Regarding voting in election the respondents are guided by different factors like kinship, caste, party affiliation, merit of the candidate, leadership, regional sentiment etc. However among them, it is seen in the table 10 that, the respondents give more importance to party affiliation and the candidate. In case of casting votes, it is seen in the table 9 that many respondents are found influenced by their spouse and family. Although few of them said that the decision of voting is solely taken by them.</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70000" lnSpcReduction="20000"/>
          </a:bodyPr>
          <a:lstStyle/>
          <a:p>
            <a:pPr algn="just">
              <a:buNone/>
            </a:pPr>
            <a:r>
              <a:rPr lang="en-US" b="1" dirty="0" smtClean="0"/>
              <a:t>STATEMENT OF THE PROBLEM:</a:t>
            </a:r>
          </a:p>
          <a:p>
            <a:pPr algn="just"/>
            <a:r>
              <a:rPr lang="en-US" b="1" dirty="0" smtClean="0"/>
              <a:t>V</a:t>
            </a:r>
            <a:r>
              <a:rPr lang="en-US" dirty="0" smtClean="0"/>
              <a:t>oting is undoubtedly the most important instrument of political participation in a democratic society. The International Encyclopedia of the Social Sciences defines voting as a means of aggregating individual preferences into collective decisions. </a:t>
            </a:r>
          </a:p>
          <a:p>
            <a:pPr algn="just"/>
            <a:r>
              <a:rPr lang="en-US" dirty="0" smtClean="0"/>
              <a:t>Voting pattern is regarded as the area or field of study of political science which may be studied scientifically and systematically by employing sophisticated techniques. </a:t>
            </a:r>
          </a:p>
          <a:p>
            <a:pPr algn="just"/>
            <a:r>
              <a:rPr lang="en-US" dirty="0" smtClean="0"/>
              <a:t>The Voting pattern of a community is connected with the Political Participation of that particular community. Political Participation denotes the active involvement of individuals and groups in the political process.</a:t>
            </a:r>
          </a:p>
          <a:p>
            <a:pPr algn="just"/>
            <a:r>
              <a:rPr lang="en-US" dirty="0" smtClean="0"/>
              <a:t>Political Participation generally includes voting in election, contesting in election, taking part in election campaign, election meetings and rallies and the like. Political Participation can be seen as an empowerment of the deprived and oppressed.</a:t>
            </a:r>
          </a:p>
          <a:p>
            <a:pPr algn="just"/>
            <a:r>
              <a:rPr lang="en-US" dirty="0" smtClean="0"/>
              <a:t> Assam is regarded as the land of tea gardens and the Tea tribe community is an integral part of the greater Assamese society. The contribution of tea tribe community to the social, political and cultural field of Assamese society is really remarkable. </a:t>
            </a:r>
          </a:p>
          <a:p>
            <a:pPr algn="just"/>
            <a:r>
              <a:rPr lang="en-US" dirty="0" smtClean="0"/>
              <a:t>Though they were brought by the British during colonial period to work in the tea gardens as cheap laborer from different parts of India but gradually they got assimilated with the Assamese society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55000" lnSpcReduction="20000"/>
          </a:bodyPr>
          <a:lstStyle/>
          <a:p>
            <a:pPr lvl="0" algn="just"/>
            <a:r>
              <a:rPr lang="en-US" dirty="0" smtClean="0"/>
              <a:t>Earlier the whole tea tribe community in Assam was less politically aware and their participation in politics was less in comparison to the people of other communities in the state. But in last few elections it is seen that this trend has been changing. It is seen that the community is gradually becoming politically aware and their participation in election is also rising higher as comparative to the earlier period. In table 14, we have seen that most of the respondents belonging to both the tea gardens have voted in the last election. </a:t>
            </a:r>
          </a:p>
          <a:p>
            <a:pPr lvl="0" algn="just"/>
            <a:r>
              <a:rPr lang="en-US" dirty="0" smtClean="0"/>
              <a:t>Ignorance and poverty of the tea garden laborers is an advantage for the political parties. The local leaders have acknowledged the fact that the tea garden laborers can be easily manipulated. Therefore they always influence the tea tribe voters while voting. It is found that 72% </a:t>
            </a:r>
            <a:r>
              <a:rPr lang="en-US" dirty="0" err="1" smtClean="0"/>
              <a:t>Borpani</a:t>
            </a:r>
            <a:r>
              <a:rPr lang="en-US" dirty="0" smtClean="0"/>
              <a:t> and 80% respondents of </a:t>
            </a:r>
            <a:r>
              <a:rPr lang="en-US" dirty="0" err="1" smtClean="0"/>
              <a:t>Kondoli</a:t>
            </a:r>
            <a:r>
              <a:rPr lang="en-US" dirty="0" smtClean="0"/>
              <a:t> tea garden said that they are told by the leaders to vote for some political parties. Thus the local leaders and members of the various political parties are able to mobilize a good amount of the population of this community. </a:t>
            </a:r>
          </a:p>
          <a:p>
            <a:pPr lvl="0" algn="just"/>
            <a:r>
              <a:rPr lang="en-US" dirty="0" smtClean="0"/>
              <a:t>During the time of election the election campaigns are very strong in both the study areas. Most of the people from this community take part in those campaigns through various ways. The level of electoral participation of the tea garden </a:t>
            </a:r>
            <a:r>
              <a:rPr lang="en-US" dirty="0" err="1" smtClean="0"/>
              <a:t>labourers</a:t>
            </a:r>
            <a:r>
              <a:rPr lang="en-US" dirty="0" smtClean="0"/>
              <a:t> could also be analyzed in the form of electoral campaign, organizing party meetings, volunteering in election meeting, their interest in attending the meetings etc. Each political party launches different types of election campaign for influencing the voters in the favor of that particular political party. Use of various means like mass meetings, street meetings, personal contacts, House to house campaigning, wall painting, distributing leaflets and pamphlets, posters, poster war, speeches by film stars, TV and Radio broadcasts, newspaper advertisement, hand bills, processions and propaganda etc are made to win votes. Through election campaign the political parties always try to attract the voters. As the tea garden laborers are mostly illiterate they got easily influenced by what they see and find in the election campaigns. In the table 76% of </a:t>
            </a:r>
            <a:r>
              <a:rPr lang="en-US" dirty="0" err="1" smtClean="0"/>
              <a:t>Kondoli</a:t>
            </a:r>
            <a:r>
              <a:rPr lang="en-US" dirty="0" smtClean="0"/>
              <a:t> and 66% respondents of </a:t>
            </a:r>
            <a:r>
              <a:rPr lang="en-US" dirty="0" err="1" smtClean="0"/>
              <a:t>Borpani</a:t>
            </a:r>
            <a:r>
              <a:rPr lang="en-US" dirty="0" smtClean="0"/>
              <a:t> tea estate said that they are influenced by election campaigns in both the tea gardens.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55000" lnSpcReduction="20000"/>
          </a:bodyPr>
          <a:lstStyle/>
          <a:p>
            <a:pPr lvl="0" algn="just"/>
            <a:r>
              <a:rPr lang="en-US" dirty="0" smtClean="0"/>
              <a:t>The Students’ Organizations belonging to tea tribe community are very popular for their activities in both the study areas. They have been organizing health camps, awareness camps, free tuitions for the tea labor students and many more. If there is any problem between the labor and the management they try to fix them. It is also providing as a political platform for the future political leaders. Here, we can take the names of AATTSA, AASAA, ANSA etc. </a:t>
            </a:r>
          </a:p>
          <a:p>
            <a:pPr lvl="0" algn="just"/>
            <a:r>
              <a:rPr lang="en-US" dirty="0" smtClean="0"/>
              <a:t>Another finding is that various tea tribe organizations play a huge role in the whole electoral process. In fact, in the table 25, it is seen that 68% of </a:t>
            </a:r>
            <a:r>
              <a:rPr lang="en-US" dirty="0" err="1" smtClean="0"/>
              <a:t>Kondoli</a:t>
            </a:r>
            <a:r>
              <a:rPr lang="en-US" dirty="0" smtClean="0"/>
              <a:t> and 61% respondents of </a:t>
            </a:r>
            <a:r>
              <a:rPr lang="en-US" dirty="0" err="1" smtClean="0"/>
              <a:t>Borpani</a:t>
            </a:r>
            <a:r>
              <a:rPr lang="en-US" dirty="0" smtClean="0"/>
              <a:t> tea estates have said that they get benefits from these organizations. In both </a:t>
            </a:r>
            <a:r>
              <a:rPr lang="en-US" dirty="0" err="1" smtClean="0"/>
              <a:t>Kondoli</a:t>
            </a:r>
            <a:r>
              <a:rPr lang="en-US" dirty="0" smtClean="0"/>
              <a:t> and </a:t>
            </a:r>
            <a:r>
              <a:rPr lang="en-US" dirty="0" err="1" smtClean="0"/>
              <a:t>Borpani</a:t>
            </a:r>
            <a:r>
              <a:rPr lang="en-US" dirty="0" smtClean="0"/>
              <a:t> Tea Estates there are some tea tribe organizations which are active in both the areas. Some of them are partly active and some of them are fully active. Students’ organizations named AATSA, AAASA and AANSA are partly active in the </a:t>
            </a:r>
            <a:r>
              <a:rPr lang="en-US" dirty="0" err="1" smtClean="0"/>
              <a:t>Borpani</a:t>
            </a:r>
            <a:r>
              <a:rPr lang="en-US" dirty="0" smtClean="0"/>
              <a:t> tea estate. In both </a:t>
            </a:r>
            <a:r>
              <a:rPr lang="en-US" dirty="0" err="1" smtClean="0"/>
              <a:t>Borpani</a:t>
            </a:r>
            <a:r>
              <a:rPr lang="en-US" dirty="0" smtClean="0"/>
              <a:t> and </a:t>
            </a:r>
            <a:r>
              <a:rPr lang="en-US" dirty="0" err="1" smtClean="0"/>
              <a:t>Kondoli</a:t>
            </a:r>
            <a:r>
              <a:rPr lang="en-US" dirty="0" smtClean="0"/>
              <a:t> tea garden areas BJP </a:t>
            </a:r>
            <a:r>
              <a:rPr lang="en-US" dirty="0" err="1" smtClean="0"/>
              <a:t>Chah</a:t>
            </a:r>
            <a:r>
              <a:rPr lang="en-US" dirty="0" smtClean="0"/>
              <a:t> </a:t>
            </a:r>
            <a:r>
              <a:rPr lang="en-US" dirty="0" err="1" smtClean="0"/>
              <a:t>Morcha</a:t>
            </a:r>
            <a:r>
              <a:rPr lang="en-US" dirty="0" smtClean="0"/>
              <a:t> and BCMS (BJP </a:t>
            </a:r>
            <a:r>
              <a:rPr lang="en-US" dirty="0" err="1" smtClean="0"/>
              <a:t>Chah</a:t>
            </a:r>
            <a:r>
              <a:rPr lang="en-US" dirty="0" smtClean="0"/>
              <a:t> </a:t>
            </a:r>
            <a:r>
              <a:rPr lang="en-US" dirty="0" err="1" smtClean="0"/>
              <a:t>Mazdur</a:t>
            </a:r>
            <a:r>
              <a:rPr lang="en-US" dirty="0" smtClean="0"/>
              <a:t> </a:t>
            </a:r>
            <a:r>
              <a:rPr lang="en-US" dirty="0" err="1" smtClean="0"/>
              <a:t>Sangh</a:t>
            </a:r>
            <a:r>
              <a:rPr lang="en-US" dirty="0" smtClean="0"/>
              <a:t>) are fully active. These organizations always raise voice on behalf of the community. The members of this organization use to make effort to take this community forward. They hosted lot of awareness camp regarding education, political participation, voting and elections, witch hunting, health, child marriage, child trafficking, child labor etc. </a:t>
            </a:r>
          </a:p>
          <a:p>
            <a:pPr lvl="0" algn="just"/>
            <a:r>
              <a:rPr lang="en-US" dirty="0" smtClean="0"/>
              <a:t>Media i.e. electronic media, print media and social media play tremendous role in molding public opinion. For example we can see in the latest elections how media influences the voters. In the table 23 it is seen that 31% of </a:t>
            </a:r>
            <a:r>
              <a:rPr lang="en-US" dirty="0" err="1" smtClean="0"/>
              <a:t>Kondoli</a:t>
            </a:r>
            <a:r>
              <a:rPr lang="en-US" dirty="0" smtClean="0"/>
              <a:t> and 18% of the respondents of </a:t>
            </a:r>
            <a:r>
              <a:rPr lang="en-US" dirty="0" err="1" smtClean="0"/>
              <a:t>Borpani</a:t>
            </a:r>
            <a:r>
              <a:rPr lang="en-US" dirty="0" smtClean="0"/>
              <a:t> tea estates have said they have radio and they all election related news from radio while 19% of </a:t>
            </a:r>
            <a:r>
              <a:rPr lang="en-US" dirty="0" err="1" smtClean="0"/>
              <a:t>Kondoli</a:t>
            </a:r>
            <a:r>
              <a:rPr lang="en-US" dirty="0" smtClean="0"/>
              <a:t> and 16% of the respondents of </a:t>
            </a:r>
            <a:r>
              <a:rPr lang="en-US" dirty="0" err="1" smtClean="0"/>
              <a:t>Borpani</a:t>
            </a:r>
            <a:r>
              <a:rPr lang="en-US" dirty="0" smtClean="0"/>
              <a:t> tea estates have said they have television where they got most of the </a:t>
            </a:r>
            <a:r>
              <a:rPr lang="en-US" dirty="0" err="1" smtClean="0"/>
              <a:t>informations</a:t>
            </a:r>
            <a:r>
              <a:rPr lang="en-US" dirty="0" smtClean="0"/>
              <a:t>. 24% respondents of each tea estates have said they use social media. The use of print media i.e. newspaper is rare in both the tea gardens and therefore 6% of </a:t>
            </a:r>
            <a:r>
              <a:rPr lang="en-US" dirty="0" err="1" smtClean="0"/>
              <a:t>Kondoli</a:t>
            </a:r>
            <a:r>
              <a:rPr lang="en-US" dirty="0" smtClean="0"/>
              <a:t> and 8% of the respondents of </a:t>
            </a:r>
            <a:r>
              <a:rPr lang="en-US" dirty="0" err="1" smtClean="0"/>
              <a:t>Borpani</a:t>
            </a:r>
            <a:r>
              <a:rPr lang="en-US" dirty="0" smtClean="0"/>
              <a:t> tea estates have said they read newspapers. </a:t>
            </a:r>
          </a:p>
          <a:p>
            <a:pPr lvl="0" algn="just"/>
            <a:r>
              <a:rPr lang="en-US" dirty="0" smtClean="0"/>
              <a:t>It is surprising to find in the table 30 that most of the sample respondents i.e.  57% of </a:t>
            </a:r>
            <a:r>
              <a:rPr lang="en-US" dirty="0" err="1" smtClean="0"/>
              <a:t>Kondoli</a:t>
            </a:r>
            <a:r>
              <a:rPr lang="en-US" dirty="0" smtClean="0"/>
              <a:t> and 62% respondents of </a:t>
            </a:r>
            <a:r>
              <a:rPr lang="en-US" dirty="0" err="1" smtClean="0"/>
              <a:t>Borpani</a:t>
            </a:r>
            <a:r>
              <a:rPr lang="en-US" dirty="0" smtClean="0"/>
              <a:t> tea estate said that they never used to discuss about politics or public affairs with others. It reflects their disinterest to politics.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55000" lnSpcReduction="20000"/>
          </a:bodyPr>
          <a:lstStyle/>
          <a:p>
            <a:pPr>
              <a:buNone/>
            </a:pPr>
            <a:r>
              <a:rPr lang="en-US" b="1" dirty="0" smtClean="0"/>
              <a:t>TENTATIVE SUGESSTIONS:</a:t>
            </a:r>
            <a:endParaRPr lang="en-US" dirty="0" smtClean="0"/>
          </a:p>
          <a:p>
            <a:pPr algn="just"/>
            <a:r>
              <a:rPr lang="en-US" dirty="0" smtClean="0"/>
              <a:t>We have found out some tentative recommendations which can be applied to make the tea tribe community politically active and which will also bring an overall development to them.</a:t>
            </a:r>
          </a:p>
          <a:p>
            <a:pPr algn="just"/>
            <a:r>
              <a:rPr lang="en-US" dirty="0" smtClean="0"/>
              <a:t>1. The remedial measures for the social and economic underdevelopment of the tea tribe community have to be re-examined and re-searched. Various organizations like Students’ organizations, Trade Union organizations, Non Governmental Organizations (NGO) etc. have a greater role in the development and sustainability of the community. Here, the Trade Unions have two sided role to play. On one hand it plays the role in the process of revival of the tea industry and on the other hand it has to consider livelihood and grievances of workers living in the tea garden areas.</a:t>
            </a:r>
          </a:p>
          <a:p>
            <a:pPr algn="just"/>
            <a:r>
              <a:rPr lang="en-US" dirty="0" smtClean="0"/>
              <a:t>2. The Government should organize awareness camps in the tea garden areas to make people aware about the political culture of our political system. Though such awareness works have been started but they are yet to achieve their goals. There should be more organizations to organize more awareness camps and workshops on political issues frequently in the tea garden areas. There should be discussion about the day to day happenings of our political system. Awareness programs should be organized including different issues like wage, rights, voting, political participation, health, sanitation, education etc.</a:t>
            </a:r>
          </a:p>
          <a:p>
            <a:pPr algn="just"/>
            <a:r>
              <a:rPr lang="en-US" dirty="0" smtClean="0"/>
              <a:t>3. The Plantation </a:t>
            </a:r>
            <a:r>
              <a:rPr lang="en-US" dirty="0" err="1" smtClean="0"/>
              <a:t>Labour</a:t>
            </a:r>
            <a:r>
              <a:rPr lang="en-US" dirty="0" smtClean="0"/>
              <a:t> Act is now outdated and it needs amendment to meet to the present needs and demands of the community. At the same time proper implementation and strong mechanism for follow up of this act is necessary. The basic facilities to live the life must be provided in the tea garden areas.</a:t>
            </a:r>
          </a:p>
          <a:p>
            <a:pPr algn="just"/>
            <a:r>
              <a:rPr lang="en-US" dirty="0" smtClean="0"/>
              <a:t>4. The community could get few more seats in the </a:t>
            </a:r>
            <a:r>
              <a:rPr lang="en-US" dirty="0" err="1" smtClean="0"/>
              <a:t>Lok</a:t>
            </a:r>
            <a:r>
              <a:rPr lang="en-US" dirty="0" smtClean="0"/>
              <a:t> </a:t>
            </a:r>
            <a:r>
              <a:rPr lang="en-US" dirty="0" err="1" smtClean="0"/>
              <a:t>Sabha</a:t>
            </a:r>
            <a:r>
              <a:rPr lang="en-US" dirty="0" smtClean="0"/>
              <a:t> and Assembly as well a few hundred would receive jobs and education if the community received ST status. This will give them the much needed identity and self worth which are very essential. The struggle for ST status may provide new momentum to the struggle of the identity politics in Assam to the tea garden community.</a:t>
            </a:r>
          </a:p>
          <a:p>
            <a:pPr algn="just"/>
            <a:r>
              <a:rPr lang="en-US" dirty="0" smtClean="0"/>
              <a:t>5. If the conditions of the tea laborers are really needed to be improved then some of their age-old belief system and superstitious practices should be eradicated.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03648"/>
          </a:xfrm>
        </p:spPr>
        <p:txBody>
          <a:bodyPr>
            <a:normAutofit fontScale="55000" lnSpcReduction="20000"/>
          </a:bodyPr>
          <a:lstStyle/>
          <a:p>
            <a:pPr algn="just"/>
            <a:r>
              <a:rPr lang="en-US" dirty="0" smtClean="0"/>
              <a:t>6. Training camps for the women in the SHGs on various topics such as, how to handle the financial matters should be organized. Now there is a growing participation of women in the political activities in the rural area. In such situation, there is a growing need to develop leadership qualities among the women section. Also, they should be educated on how their participation could be made useful to achieve some concrete results. There is a need to impart training in entrepreneurship and marketing. Training may be given on how various government schemes should successfully be implemented to achieve the objective of rural development and it will increase their political knowledge also.</a:t>
            </a:r>
          </a:p>
          <a:p>
            <a:pPr algn="just"/>
            <a:r>
              <a:rPr lang="en-US" dirty="0" smtClean="0"/>
              <a:t>7. Also the type of education has to be such that it helps them to move away from their present state. It can be organized in such a manner as to help them become proficient in all three languages when they complete their high school and thus enable them to compete as equals with others who have better opportunities. Secondly the syllabus has to assist them in the process of moving out of their region to become self-reliant. Vocational techniques particularly traditional ones can be of use to them. They need to be trained to use such technology as a group, in order to rebuild their community.</a:t>
            </a:r>
          </a:p>
          <a:p>
            <a:pPr algn="just"/>
            <a:r>
              <a:rPr lang="en-US" dirty="0" smtClean="0"/>
              <a:t>8. The leadership quality should be developed. Women do have the potential for leadership and that this needs to be developed from within. There is more urgent need to incorporate women into the mainstream, within the established trade union federation. Making women central to trade union organizing may help to give a boost to the trade union movement.</a:t>
            </a:r>
          </a:p>
          <a:p>
            <a:pPr algn="just"/>
            <a:r>
              <a:rPr lang="en-US" dirty="0" smtClean="0"/>
              <a:t>9. Steps should be taken for the capacity building and skill development programs. It will help to develop their confidence level. Trainings should be given on different traits like-tailoring, plumber.</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To develop among the workers a greater understanding of the problems of their social and economic environment, their responsibilities towards family members and their rights and responsibilities as citizens, as workers in industry and as members and officials of their trade unions.</a:t>
            </a:r>
          </a:p>
          <a:p>
            <a:pPr algn="just"/>
            <a:r>
              <a:rPr lang="en-US" dirty="0" smtClean="0"/>
              <a:t>To develop strong, united and more responsible trade unions and to strengthen democratic processes and traditions in the trade union movement through more enlighten members and better trained officials.</a:t>
            </a:r>
          </a:p>
          <a:p>
            <a:pPr algn="just"/>
            <a:r>
              <a:rPr lang="en-US" dirty="0" smtClean="0"/>
              <a:t>To meet the needs of workers to have access to ways of acquiring and continuous </a:t>
            </a:r>
            <a:r>
              <a:rPr lang="en-US" dirty="0" err="1" smtClean="0"/>
              <a:t>upgradation</a:t>
            </a:r>
            <a:r>
              <a:rPr lang="en-US" dirty="0" smtClean="0"/>
              <a:t> of knowledge and skills that they require to find and held a job.</a:t>
            </a:r>
          </a:p>
          <a:p>
            <a:pPr algn="just"/>
            <a:r>
              <a:rPr lang="en-US" dirty="0" smtClean="0"/>
              <a:t>Last but not the least people should be taught the value of their self worth. Until and unless people are taught the value of self worth they cannot develop the confidence level.</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70000" lnSpcReduction="20000"/>
          </a:bodyPr>
          <a:lstStyle/>
          <a:p>
            <a:pPr>
              <a:buNone/>
            </a:pPr>
            <a:r>
              <a:rPr lang="en-US" b="1" dirty="0" smtClean="0"/>
              <a:t>CONCLUSION:	</a:t>
            </a:r>
            <a:endParaRPr lang="en-US" dirty="0" smtClean="0"/>
          </a:p>
          <a:p>
            <a:pPr algn="just"/>
            <a:r>
              <a:rPr lang="en-US" dirty="0" smtClean="0"/>
              <a:t>Voting pattern is a wide concept and it includes many things other than voting or joining a political party. As the tea laborers constitute 20% of the total population of Assam so the importance was felt to assess their voting pattern. </a:t>
            </a:r>
          </a:p>
          <a:p>
            <a:pPr algn="just"/>
            <a:r>
              <a:rPr lang="en-US" dirty="0" smtClean="0"/>
              <a:t>It has been many years that this community has been playing an important role in politics. </a:t>
            </a:r>
          </a:p>
          <a:p>
            <a:pPr algn="just"/>
            <a:r>
              <a:rPr lang="en-US" dirty="0" smtClean="0"/>
              <a:t>Political consciousness among the tea tribe community is integrally linked to the situation in the plantations as well as with the prevailing social and political circumstances in the state. Electoral trends among tea workers have been dependent upon the prevailing situation in the state. 	</a:t>
            </a:r>
          </a:p>
          <a:p>
            <a:pPr algn="just"/>
            <a:r>
              <a:rPr lang="en-US" dirty="0" smtClean="0"/>
              <a:t>There is a need to generate awareness among the tea garden laborers about their health and Governmental programs and policies so that they could enjoy their benefits. The tea tribe welfare department must take up some awareness program engaging the self help groups. </a:t>
            </a:r>
          </a:p>
          <a:p>
            <a:pPr algn="just"/>
            <a:r>
              <a:rPr lang="en-US" dirty="0" smtClean="0"/>
              <a:t>Regarding the issue of health, people in the tea garden areas are continue to die in various diseases. Ignorance among the tea garden laborers and lack of management support are to be blamed for this situation. Proper preventive measures must be taken by the management of the tea gardens.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92500" lnSpcReduction="20000"/>
          </a:bodyPr>
          <a:lstStyle/>
          <a:p>
            <a:pPr algn="just"/>
            <a:r>
              <a:rPr lang="en-US" dirty="0" smtClean="0"/>
              <a:t>For the development of this community education sector in the tea garden areas should be reformed and restructured. The young generation of this community must stay away from bad habits like using various alcohol, drugs and other intoxicating substances so that they can achieve their full potential. </a:t>
            </a:r>
          </a:p>
          <a:p>
            <a:pPr algn="just"/>
            <a:r>
              <a:rPr lang="en-US" dirty="0" smtClean="0"/>
              <a:t>Regarding their knowledge about the candidate in an election, it appears that few tea workers are personally acquainted with them, except when a candidate happens to be from their own garden or neighboring village.	</a:t>
            </a:r>
          </a:p>
          <a:p>
            <a:pPr algn="just"/>
            <a:r>
              <a:rPr lang="en-US" dirty="0" smtClean="0"/>
              <a:t>Issues on which tea tribe community have expectations from politicians are those of immediate concern to their lives, e.g., supply of water and electricity of labor lines, better housing, wages, etc. the issue of SC/ST reservation has recently become very important for them.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85000" lnSpcReduction="20000"/>
          </a:bodyPr>
          <a:lstStyle/>
          <a:p>
            <a:pPr algn="just"/>
            <a:r>
              <a:rPr lang="en-US" dirty="0" smtClean="0"/>
              <a:t>Many workers freely admit that they had voted in elections under the influence of liquor, which are local leader distributed on Election Day. This trend, which was universal earlier in the tea gardens, appears to be still present in recent years.</a:t>
            </a:r>
          </a:p>
          <a:p>
            <a:pPr algn="just"/>
            <a:r>
              <a:rPr lang="en-US" dirty="0" smtClean="0"/>
              <a:t>Hence, all stakeholders- the Government, Plantation owners, trade unions, civil society organizations and media – all of them must work collaboratively to come up with a solution in the best interest of this community. </a:t>
            </a:r>
          </a:p>
          <a:p>
            <a:pPr algn="just"/>
            <a:r>
              <a:rPr lang="en-US" dirty="0" smtClean="0"/>
              <a:t>For the development of this community education sector in the tea garden areas should be reformed and restructured. Only education can make them aware about different socio-economic factors which influence their lives i.e. health, wage, sanitation, Governmental policies etc. </a:t>
            </a:r>
          </a:p>
          <a:p>
            <a:pPr algn="just"/>
            <a:r>
              <a:rPr lang="en-US" dirty="0" smtClean="0"/>
              <a:t>There is no shortage of problems among the people belonging to the tea tribe community in the tea garden areas and therefore everyone has to extend their help and support towards this community.</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55000" lnSpcReduction="20000"/>
          </a:bodyPr>
          <a:lstStyle/>
          <a:p>
            <a:pPr algn="just"/>
            <a:r>
              <a:rPr lang="en-US" dirty="0" smtClean="0"/>
              <a:t>Undoubtedly the Parliamentary election that was held recently has sent the signal that with dedicated joint effort of the Election Commission and the district electoral officers, it is very much possible to ensure an inclusive election.</a:t>
            </a:r>
          </a:p>
          <a:p>
            <a:pPr algn="just"/>
            <a:r>
              <a:rPr lang="en-US" dirty="0" smtClean="0"/>
              <a:t>One more positive development that was seen in Assam recently is the involvement of NGOs in raising the awareness on voting and electoral procedure. The officials and volunteer workers under the Social Welfare Department also extended their help in this case. It is hoped that this enthusiasm stay intact and every section of the society can be able to feel that they are also a part of this participatory democracy. </a:t>
            </a:r>
          </a:p>
          <a:p>
            <a:pPr algn="just"/>
            <a:r>
              <a:rPr lang="en-US" dirty="0" smtClean="0"/>
              <a:t>Much of the political participation centers on the electoral process. There are encouraging signs that this kind of participation is increasing and is having a positive effect on India’s political development. Election has clearly been a major channel of political participation. </a:t>
            </a:r>
          </a:p>
          <a:p>
            <a:pPr algn="just"/>
            <a:r>
              <a:rPr lang="en-US" dirty="0" smtClean="0"/>
              <a:t>Voting behavior has far reaching consequences in a democracy and as such more and more attention is being paid to electoral studies these days. It is being realized that unless election studies along with voting pattern and behavior are properly studied political system may not yield correct results and have proper and desired impacts.</a:t>
            </a:r>
          </a:p>
          <a:p>
            <a:pPr algn="just"/>
            <a:r>
              <a:rPr lang="en-US" dirty="0" smtClean="0"/>
              <a:t>Thus, an election has tremendous significance for the voters, for the mass, for the candidates, for the leaders and for the political system as a whole. </a:t>
            </a:r>
          </a:p>
          <a:p>
            <a:pPr algn="just"/>
            <a:r>
              <a:rPr lang="en-US" dirty="0" smtClean="0"/>
              <a:t>In a developing country like India, in particular where the common people are unfamiliar with the procedures and purposes of national election, voting is indeed an end in itself. Because it is probably the only act of political participation in which the majority of the citizens got engaged and become a part of this larger political process. </a:t>
            </a:r>
            <a:endParaRPr lang="en-US" smtClean="0"/>
          </a:p>
          <a:p>
            <a:pPr algn="just"/>
            <a:r>
              <a:rPr lang="en-US" smtClean="0"/>
              <a:t>The </a:t>
            </a:r>
            <a:r>
              <a:rPr lang="en-US" dirty="0" smtClean="0"/>
              <a:t>present research work has explained a number of vital issues concerning the electoral politics and voting pattern of the tea tribe community in the state of Assam in spatial and socio-political terms. It is expected that this research work will provide a fruitful direction to the community in the state of Assam.</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i="1" dirty="0" smtClean="0"/>
              <a:t>THANK YOU</a:t>
            </a:r>
            <a:endParaRPr lang="en-US" b="1" i="1" dirty="0"/>
          </a:p>
        </p:txBody>
      </p:sp>
      <p:pic>
        <p:nvPicPr>
          <p:cNvPr id="4" name="Content Placeholder 3" descr="1tea.jpg"/>
          <p:cNvPicPr>
            <a:picLocks noGrp="1" noChangeAspect="1"/>
          </p:cNvPicPr>
          <p:nvPr>
            <p:ph idx="1"/>
          </p:nvPr>
        </p:nvPicPr>
        <p:blipFill>
          <a:blip r:embed="rId2"/>
          <a:stretch>
            <a:fillRect/>
          </a:stretch>
        </p:blipFill>
        <p:spPr>
          <a:xfrm>
            <a:off x="1350395" y="1935163"/>
            <a:ext cx="6443210" cy="438943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62500" lnSpcReduction="20000"/>
          </a:bodyPr>
          <a:lstStyle/>
          <a:p>
            <a:pPr algn="just"/>
            <a:r>
              <a:rPr lang="en-US" dirty="0" smtClean="0"/>
              <a:t>This community is the deciding force for the outcome of many elections in the State. The political importance of the Tea Tribe Community in Assam is very significant. </a:t>
            </a:r>
          </a:p>
          <a:p>
            <a:pPr algn="just"/>
            <a:r>
              <a:rPr lang="en-US" dirty="0" smtClean="0"/>
              <a:t>The votes of the Tea Tribe Community play a major role in deciding the result of the various elections of Assam. Of all the tribal and ethnic communities of the state, the voting pattern and the electoral role of the Tea Tribe Community has become the most crucial.  </a:t>
            </a:r>
          </a:p>
          <a:p>
            <a:pPr algn="just"/>
            <a:r>
              <a:rPr lang="en-US" dirty="0" smtClean="0"/>
              <a:t>They comprise of 35 </a:t>
            </a:r>
            <a:r>
              <a:rPr lang="en-US" dirty="0" err="1" smtClean="0"/>
              <a:t>lakh</a:t>
            </a:r>
            <a:r>
              <a:rPr lang="en-US" dirty="0" smtClean="0"/>
              <a:t> voters which is enough to play a decisive role in any election. </a:t>
            </a:r>
          </a:p>
          <a:p>
            <a:pPr algn="just"/>
            <a:r>
              <a:rPr lang="en-US" dirty="0" smtClean="0"/>
              <a:t>The present study aims to understand and explain the voting pattern of the Tea Tribe Community of Assam. It will focus on political participation of the Tea Tribe voters which will be analyzed in order to find out the significance of the Tea Tribe politics in Assam.</a:t>
            </a:r>
          </a:p>
          <a:p>
            <a:pPr algn="just"/>
            <a:r>
              <a:rPr lang="en-US" dirty="0" smtClean="0"/>
              <a:t> I have studied the voting pattern of the tea garden laborers of Assam in general and </a:t>
            </a:r>
            <a:r>
              <a:rPr lang="en-US" dirty="0" err="1" smtClean="0"/>
              <a:t>Kondoli</a:t>
            </a:r>
            <a:r>
              <a:rPr lang="en-US" dirty="0" smtClean="0"/>
              <a:t> and </a:t>
            </a:r>
            <a:r>
              <a:rPr lang="en-US" dirty="0" err="1" smtClean="0"/>
              <a:t>Borpani</a:t>
            </a:r>
            <a:r>
              <a:rPr lang="en-US" dirty="0" smtClean="0"/>
              <a:t> tea estate of </a:t>
            </a:r>
            <a:r>
              <a:rPr lang="en-US" dirty="0" err="1" smtClean="0"/>
              <a:t>Nagaon</a:t>
            </a:r>
            <a:r>
              <a:rPr lang="en-US" dirty="0" smtClean="0"/>
              <a:t> district in particular. </a:t>
            </a:r>
          </a:p>
          <a:p>
            <a:pPr algn="just"/>
            <a:r>
              <a:rPr lang="en-US" dirty="0" smtClean="0"/>
              <a:t>The socio- economic conditions of the Tea Tribe Community are almost same in every tea gardens of Assam. Therefore, I have taken only a small area to represent them all. </a:t>
            </a:r>
          </a:p>
          <a:p>
            <a:pPr algn="just"/>
            <a:r>
              <a:rPr lang="en-US" dirty="0" smtClean="0"/>
              <a:t>Besides, the tea tribe community has many organizations through which they can represent themselves in the state or in the national level. These are mainly The Indian National Trade Union Congress (INTUC), Assam </a:t>
            </a:r>
            <a:r>
              <a:rPr lang="en-US" dirty="0" err="1" smtClean="0"/>
              <a:t>Chah</a:t>
            </a:r>
            <a:r>
              <a:rPr lang="en-US" dirty="0" smtClean="0"/>
              <a:t> </a:t>
            </a:r>
            <a:r>
              <a:rPr lang="en-US" dirty="0" err="1" smtClean="0"/>
              <a:t>Mazdur</a:t>
            </a:r>
            <a:r>
              <a:rPr lang="en-US" dirty="0" smtClean="0"/>
              <a:t> </a:t>
            </a:r>
            <a:r>
              <a:rPr lang="en-US" dirty="0" err="1" smtClean="0"/>
              <a:t>Sangha</a:t>
            </a:r>
            <a:r>
              <a:rPr lang="en-US" dirty="0" smtClean="0"/>
              <a:t>, All Assam Tea Tribe Student Association (AATTSA), All Assam </a:t>
            </a:r>
            <a:r>
              <a:rPr lang="en-US" dirty="0" err="1" smtClean="0"/>
              <a:t>Adivashi</a:t>
            </a:r>
            <a:r>
              <a:rPr lang="en-US" dirty="0" smtClean="0"/>
              <a:t> Student Association (AAASA), All Assam </a:t>
            </a:r>
            <a:r>
              <a:rPr lang="en-US" dirty="0" err="1" smtClean="0"/>
              <a:t>Santhali</a:t>
            </a:r>
            <a:r>
              <a:rPr lang="en-US" dirty="0" smtClean="0"/>
              <a:t> Student Association (AASSA), </a:t>
            </a:r>
            <a:r>
              <a:rPr lang="en-US" dirty="0" err="1" smtClean="0"/>
              <a:t>Bhartiya</a:t>
            </a:r>
            <a:r>
              <a:rPr lang="en-US" dirty="0" smtClean="0"/>
              <a:t> </a:t>
            </a:r>
            <a:r>
              <a:rPr lang="en-US" dirty="0" err="1" smtClean="0"/>
              <a:t>Chah</a:t>
            </a:r>
            <a:r>
              <a:rPr lang="en-US" dirty="0" smtClean="0"/>
              <a:t> </a:t>
            </a:r>
            <a:r>
              <a:rPr lang="en-US" dirty="0" err="1" smtClean="0"/>
              <a:t>Mazdur</a:t>
            </a:r>
            <a:r>
              <a:rPr lang="en-US" dirty="0" smtClean="0"/>
              <a:t> </a:t>
            </a:r>
            <a:r>
              <a:rPr lang="en-US" dirty="0" err="1" smtClean="0"/>
              <a:t>Sangh</a:t>
            </a:r>
            <a:r>
              <a:rPr lang="en-US" dirty="0" smtClean="0"/>
              <a:t>, Assam </a:t>
            </a:r>
            <a:r>
              <a:rPr lang="en-US" dirty="0" err="1" smtClean="0"/>
              <a:t>Chah</a:t>
            </a:r>
            <a:r>
              <a:rPr lang="en-US" dirty="0" smtClean="0"/>
              <a:t> </a:t>
            </a:r>
            <a:r>
              <a:rPr lang="en-US" dirty="0" err="1" smtClean="0"/>
              <a:t>Gusthio</a:t>
            </a:r>
            <a:r>
              <a:rPr lang="en-US" dirty="0" smtClean="0"/>
              <a:t> </a:t>
            </a:r>
            <a:r>
              <a:rPr lang="en-US" dirty="0" err="1" smtClean="0"/>
              <a:t>Jatiya</a:t>
            </a:r>
            <a:r>
              <a:rPr lang="en-US" dirty="0" smtClean="0"/>
              <a:t> </a:t>
            </a:r>
            <a:r>
              <a:rPr lang="en-US" dirty="0" err="1" smtClean="0"/>
              <a:t>Mahasabha</a:t>
            </a:r>
            <a:r>
              <a:rPr lang="en-US" dirty="0" smtClean="0"/>
              <a:t>, </a:t>
            </a:r>
            <a:r>
              <a:rPr lang="en-US" dirty="0" err="1" smtClean="0"/>
              <a:t>Chah</a:t>
            </a:r>
            <a:r>
              <a:rPr lang="en-US" dirty="0" smtClean="0"/>
              <a:t> </a:t>
            </a:r>
            <a:r>
              <a:rPr lang="en-US" dirty="0" err="1" smtClean="0"/>
              <a:t>Janajati</a:t>
            </a:r>
            <a:r>
              <a:rPr lang="en-US" dirty="0" smtClean="0"/>
              <a:t> </a:t>
            </a:r>
            <a:r>
              <a:rPr lang="en-US" dirty="0" err="1" smtClean="0"/>
              <a:t>Sahitya</a:t>
            </a:r>
            <a:r>
              <a:rPr lang="en-US" dirty="0" smtClean="0"/>
              <a:t> </a:t>
            </a:r>
            <a:r>
              <a:rPr lang="en-US" dirty="0" err="1" smtClean="0"/>
              <a:t>Sabha</a:t>
            </a:r>
            <a:r>
              <a:rPr lang="en-US" dirty="0" smtClean="0"/>
              <a:t>, Assam </a:t>
            </a:r>
            <a:r>
              <a:rPr lang="en-US" dirty="0" err="1" smtClean="0"/>
              <a:t>Chah</a:t>
            </a:r>
            <a:r>
              <a:rPr lang="en-US" dirty="0" smtClean="0"/>
              <a:t> </a:t>
            </a:r>
            <a:r>
              <a:rPr lang="en-US" dirty="0" err="1" smtClean="0"/>
              <a:t>Karmacahari</a:t>
            </a:r>
            <a:r>
              <a:rPr lang="en-US" dirty="0" smtClean="0"/>
              <a:t> </a:t>
            </a:r>
            <a:r>
              <a:rPr lang="en-US" dirty="0" err="1" smtClean="0"/>
              <a:t>Sangh</a:t>
            </a:r>
            <a:r>
              <a:rPr lang="en-US" dirty="0" smtClean="0"/>
              <a:t> etc. </a:t>
            </a:r>
          </a:p>
          <a:p>
            <a:pPr algn="just"/>
            <a:r>
              <a:rPr lang="en-US" dirty="0" smtClean="0"/>
              <a:t>All of these organizations have their own objectives and demands to be fulfilled concerning the tea tribe community.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62500" lnSpcReduction="20000"/>
          </a:bodyPr>
          <a:lstStyle/>
          <a:p>
            <a:pPr algn="just"/>
            <a:r>
              <a:rPr lang="en-US" dirty="0" smtClean="0"/>
              <a:t>Most of these organizations are apolitical. We have studied their role in shaping the voting pattern of the tea tribe community as they play an influential role in this regard. We have also examined the new changes and trends in the electoral process in the latest elections in Assam.             </a:t>
            </a:r>
          </a:p>
          <a:p>
            <a:pPr algn="just"/>
            <a:r>
              <a:rPr lang="en-US" dirty="0" smtClean="0"/>
              <a:t>Various factors are responsible for creating certain voting pattern and these patterns reflect the political, social, economic variations of the country. Voting pattern is influenced by different factors i.e. society, politics, economy, geography, issues and prospects, attitudes and awareness of the people, their lifestyle social media etc. </a:t>
            </a:r>
          </a:p>
          <a:p>
            <a:pPr algn="just"/>
            <a:r>
              <a:rPr lang="en-US" dirty="0" smtClean="0"/>
              <a:t>Voting Pattern is shaped by both short-term and long term influences. Short- term influences are election specific such as the state of economy at the time election, unemployment, inflation etc. Sometimes local conditions such as water and power supply, road conditions, law and order situation and the like determine the voting pattern. </a:t>
            </a:r>
          </a:p>
          <a:p>
            <a:pPr algn="just"/>
            <a:r>
              <a:rPr lang="en-US" dirty="0" smtClean="0"/>
              <a:t>Long term influences refer social factors such as the age, sex, education, rural- urban placement, caste, religion play definite role in determining voting pattern. The tea tribe community’s voting pattern is likely to be influenced many factors. </a:t>
            </a:r>
          </a:p>
          <a:p>
            <a:pPr algn="just"/>
            <a:r>
              <a:rPr lang="en-US" dirty="0" smtClean="0"/>
              <a:t>In this regard concerning a voting decision, certain factors such as gender, race, culture, community, religion etc can be considered. Moreover, key factors that influence voting pattern include the role of psychology, political socialization, and political views and awareness, media exposure, campaigning, leadership, ideology etc. </a:t>
            </a:r>
          </a:p>
          <a:p>
            <a:pPr algn="just"/>
            <a:r>
              <a:rPr lang="en-US" dirty="0" smtClean="0"/>
              <a:t>Additionally, social influence and peer effects as originating from family and friends also play important role in elections and voting pattern.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77500" lnSpcReduction="20000"/>
          </a:bodyPr>
          <a:lstStyle/>
          <a:p>
            <a:pPr algn="just"/>
            <a:r>
              <a:rPr lang="en-US" dirty="0" smtClean="0"/>
              <a:t>The tea tribe community in case of Assam has a good percentage of voter turn out in the last Assembly and Parliamentary elections.</a:t>
            </a:r>
          </a:p>
          <a:p>
            <a:pPr algn="just"/>
            <a:r>
              <a:rPr lang="en-US" dirty="0" smtClean="0"/>
              <a:t> Although the voting percentage of the tea garden laborers has been increased, but if we observe closely, we will see that there are many lacunas behind their voting pattern. They lacks in the decision making process.</a:t>
            </a:r>
          </a:p>
          <a:p>
            <a:pPr algn="just"/>
            <a:r>
              <a:rPr lang="en-US" dirty="0" smtClean="0"/>
              <a:t> Their votes are always got manipulated. The votes of the Tea Tribe Community are influenced by their leaders while voting.</a:t>
            </a:r>
          </a:p>
          <a:p>
            <a:pPr algn="just"/>
            <a:r>
              <a:rPr lang="en-US" dirty="0" smtClean="0"/>
              <a:t> It is said that the tea garden laborers are always used as ‘vote bank’. </a:t>
            </a:r>
          </a:p>
          <a:p>
            <a:pPr algn="just"/>
            <a:r>
              <a:rPr lang="en-US" dirty="0" smtClean="0"/>
              <a:t>Besides, there is an absence of interest in politics among the Tea Tribe Community. They hardly have knowledge about any political issues. </a:t>
            </a:r>
          </a:p>
          <a:p>
            <a:pPr algn="just"/>
            <a:r>
              <a:rPr lang="en-US" dirty="0" smtClean="0"/>
              <a:t>They have an isolated life and there is an absence of interaction with local people. The degree of political activation or political involvement of the tea tribe community is still in rudimentary stage. </a:t>
            </a:r>
          </a:p>
          <a:p>
            <a:pPr algn="just"/>
            <a:r>
              <a:rPr lang="en-US" dirty="0" smtClean="0"/>
              <a:t>Therefore with this research work it is hoped to bring practical implications to the life of the tea tribe community of Assam.</a:t>
            </a:r>
          </a:p>
          <a:p>
            <a:pPr algn="just"/>
            <a:r>
              <a:rPr lang="en-US" dirty="0" smtClean="0"/>
              <a:t> The tea tribe community must be politically aware and active so that it brings some development to the community.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70000" lnSpcReduction="20000"/>
          </a:bodyPr>
          <a:lstStyle/>
          <a:p>
            <a:pPr>
              <a:buNone/>
            </a:pPr>
            <a:r>
              <a:rPr lang="en-US" b="1" dirty="0" smtClean="0"/>
              <a:t>THEORITICAL FRAMEWORK</a:t>
            </a:r>
            <a:r>
              <a:rPr lang="en-US" dirty="0" smtClean="0"/>
              <a:t>:</a:t>
            </a:r>
          </a:p>
          <a:p>
            <a:pPr algn="just">
              <a:buFont typeface="Arial" pitchFamily="34" charset="0"/>
              <a:buChar char="•"/>
            </a:pPr>
            <a:r>
              <a:rPr lang="en-US" dirty="0" smtClean="0"/>
              <a:t>To examine the voting pattern of a particular community the researcher has to go through some theories.</a:t>
            </a:r>
          </a:p>
          <a:p>
            <a:pPr algn="just">
              <a:buFont typeface="Arial" pitchFamily="34" charset="0"/>
              <a:buChar char="•"/>
            </a:pPr>
            <a:r>
              <a:rPr lang="en-US" dirty="0" smtClean="0"/>
              <a:t>Here the researcher had discussed the some theories of political participation  and voting behavior to understand it in a better way. These are-</a:t>
            </a:r>
          </a:p>
          <a:p>
            <a:pPr algn="just">
              <a:buFont typeface="Arial" pitchFamily="34" charset="0"/>
              <a:buChar char="•"/>
            </a:pPr>
            <a:r>
              <a:rPr lang="en-US" dirty="0" smtClean="0"/>
              <a:t>Participatory theory</a:t>
            </a:r>
            <a:r>
              <a:rPr lang="en-US" b="1" dirty="0" smtClean="0"/>
              <a:t>:</a:t>
            </a:r>
            <a:r>
              <a:rPr lang="en-US" dirty="0" smtClean="0"/>
              <a:t> </a:t>
            </a:r>
          </a:p>
          <a:p>
            <a:pPr algn="just">
              <a:buFont typeface="Arial" pitchFamily="34" charset="0"/>
              <a:buChar char="•"/>
            </a:pPr>
            <a:r>
              <a:rPr lang="en-US" dirty="0" smtClean="0"/>
              <a:t>Participatory theory is one of the most important theories of Political Participation and it views Political Participation as developmental because it helps individual development. </a:t>
            </a:r>
          </a:p>
          <a:p>
            <a:pPr algn="just">
              <a:buFont typeface="Arial" pitchFamily="34" charset="0"/>
              <a:buChar char="•"/>
            </a:pPr>
            <a:r>
              <a:rPr lang="en-US" dirty="0" smtClean="0"/>
              <a:t>Participatory theory is one of the best ways for the individual development as it suggests that all possible decisions should be taken by individual themselves.</a:t>
            </a:r>
          </a:p>
          <a:p>
            <a:pPr algn="just">
              <a:buFont typeface="Arial" pitchFamily="34" charset="0"/>
              <a:buChar char="•"/>
            </a:pPr>
            <a:r>
              <a:rPr lang="en-US" dirty="0" smtClean="0"/>
              <a:t>It advocates the participation from all sides and helps in fostering political culture among the masses. </a:t>
            </a:r>
          </a:p>
          <a:p>
            <a:pPr algn="just">
              <a:buFont typeface="Arial" pitchFamily="34" charset="0"/>
              <a:buChar char="•"/>
            </a:pPr>
            <a:r>
              <a:rPr lang="en-US" dirty="0" smtClean="0"/>
              <a:t>The Participatory Model was introduced specifically to depict the various ways of participation in political activities, such as election campaigning, attending, organizing or volunteering meetings, running for office, activities etc. </a:t>
            </a:r>
          </a:p>
          <a:p>
            <a:pPr algn="just">
              <a:buFont typeface="Arial" pitchFamily="34" charset="0"/>
              <a:buChar char="•"/>
            </a:pPr>
            <a:r>
              <a:rPr lang="en-US" dirty="0" smtClean="0"/>
              <a:t>It is said that this theory originates from a synthesis of rational choice and social psychological accounts of participation.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486400"/>
          </a:xfrm>
        </p:spPr>
        <p:txBody>
          <a:bodyPr>
            <a:normAutofit fontScale="92500" lnSpcReduction="10000"/>
          </a:bodyPr>
          <a:lstStyle/>
          <a:p>
            <a:pPr>
              <a:buNone/>
            </a:pPr>
            <a:r>
              <a:rPr lang="en-US" dirty="0" smtClean="0"/>
              <a:t>Behavioral Approach: </a:t>
            </a:r>
          </a:p>
          <a:p>
            <a:r>
              <a:rPr lang="en-US" dirty="0" smtClean="0"/>
              <a:t>One of the important approaches to study voting behavior is the behavioral approach. </a:t>
            </a:r>
          </a:p>
          <a:p>
            <a:r>
              <a:rPr lang="en-US" dirty="0" smtClean="0"/>
              <a:t>It is comparatively a new approach which basically aims at studying every problem from the view point of behavior. </a:t>
            </a:r>
          </a:p>
          <a:p>
            <a:r>
              <a:rPr lang="en-US" dirty="0" smtClean="0"/>
              <a:t>It has changes the stress of study from structures and institutions to behavior of individual in political situations.</a:t>
            </a:r>
          </a:p>
          <a:p>
            <a:r>
              <a:rPr lang="en-US" dirty="0" smtClean="0"/>
              <a:t>Main objectives of this approach are study attitudes, motives and perceptions of individual actors. </a:t>
            </a:r>
          </a:p>
          <a:p>
            <a:r>
              <a:rPr lang="en-US" dirty="0" smtClean="0"/>
              <a:t>The </a:t>
            </a:r>
            <a:r>
              <a:rPr lang="en-US" dirty="0" err="1" smtClean="0"/>
              <a:t>behavioralists</a:t>
            </a:r>
            <a:r>
              <a:rPr lang="en-US" dirty="0" smtClean="0"/>
              <a:t> concentrate on the behaviors of the individuals whose interactions and transactions make up collective behavior. </a:t>
            </a:r>
          </a:p>
          <a:p>
            <a:r>
              <a:rPr lang="en-US" dirty="0" smtClean="0"/>
              <a:t>They lay stress on scientific study of problems for which they provide tools and techniques.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70000" lnSpcReduction="20000"/>
          </a:bodyPr>
          <a:lstStyle/>
          <a:p>
            <a:pPr algn="just">
              <a:buNone/>
            </a:pPr>
            <a:r>
              <a:rPr lang="en-US" dirty="0" smtClean="0"/>
              <a:t>Rational choice approach: </a:t>
            </a:r>
          </a:p>
          <a:p>
            <a:pPr algn="just"/>
            <a:r>
              <a:rPr lang="en-US" dirty="0" smtClean="0"/>
              <a:t>Rational Choice approach is a common explanation for a voting </a:t>
            </a:r>
            <a:r>
              <a:rPr lang="en-US" dirty="0" err="1" smtClean="0"/>
              <a:t>behaviour</a:t>
            </a:r>
            <a:r>
              <a:rPr lang="en-US" dirty="0" smtClean="0"/>
              <a:t>. It is often assumed and defended as a logically coherent approach. </a:t>
            </a:r>
          </a:p>
          <a:p>
            <a:pPr algn="just"/>
            <a:r>
              <a:rPr lang="en-US" dirty="0" smtClean="0"/>
              <a:t>For the rational theorist participation is very often based on cost benefit account according to which rational citizens minimize cost and maximize benefits. </a:t>
            </a:r>
          </a:p>
          <a:p>
            <a:pPr algn="just"/>
            <a:r>
              <a:rPr lang="en-US" dirty="0" smtClean="0"/>
              <a:t>According to the rationalist thinkers change in the society causes change in the democratic process which leads to change in participatory behavior.</a:t>
            </a:r>
          </a:p>
          <a:p>
            <a:pPr algn="just">
              <a:buNone/>
            </a:pPr>
            <a:r>
              <a:rPr lang="en-US" dirty="0" smtClean="0"/>
              <a:t>Sociological approach: </a:t>
            </a:r>
          </a:p>
          <a:p>
            <a:pPr algn="just">
              <a:buFont typeface="Arial" pitchFamily="34" charset="0"/>
              <a:buChar char="•"/>
            </a:pPr>
            <a:r>
              <a:rPr lang="en-US" dirty="0" smtClean="0"/>
              <a:t>Another important theory to study voting behavior is the Sociological Approach. This model of voting behavior basically analyzes the impact of social factor of voting. </a:t>
            </a:r>
          </a:p>
          <a:p>
            <a:pPr algn="just">
              <a:buFont typeface="Arial" pitchFamily="34" charset="0"/>
              <a:buChar char="•"/>
            </a:pPr>
            <a:r>
              <a:rPr lang="en-US" dirty="0" smtClean="0"/>
              <a:t>The sociological model emphasizes on group basis of voting. It indicates the fact that although a single voter deals with politics, it refers much more to group and common choices and attitudes. </a:t>
            </a:r>
          </a:p>
          <a:p>
            <a:pPr algn="just">
              <a:buFont typeface="Arial" pitchFamily="34" charset="0"/>
              <a:buChar char="•"/>
            </a:pPr>
            <a:r>
              <a:rPr lang="en-US" dirty="0" smtClean="0"/>
              <a:t>The voters while choosing a candidate in an election, although they make individual decisions, but certainly they can not ignore the collective purposes. In this case various social factors influence a voter while voting. </a:t>
            </a:r>
          </a:p>
          <a:p>
            <a:pPr algn="just">
              <a:buFont typeface="Arial" pitchFamily="34" charset="0"/>
              <a:buChar char="•"/>
            </a:pPr>
            <a:r>
              <a:rPr lang="en-US" dirty="0" smtClean="0"/>
              <a:t>While discussing sociological model of voting behavior, it is necessary to examine political socialization and its various agents; which are family, peer groups, political parties, media etc.</a:t>
            </a:r>
          </a:p>
          <a:p>
            <a:pPr algn="just"/>
            <a:endParaRPr lang="en-US" dirty="0" smtClean="0"/>
          </a:p>
          <a:p>
            <a:pPr algn="just"/>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153400" cy="5257800"/>
          </a:xfrm>
        </p:spPr>
        <p:txBody>
          <a:bodyPr>
            <a:normAutofit lnSpcReduction="10000"/>
          </a:bodyPr>
          <a:lstStyle/>
          <a:p>
            <a:pPr>
              <a:buNone/>
            </a:pPr>
            <a:r>
              <a:rPr lang="en-US" b="1" dirty="0" smtClean="0"/>
              <a:t>OBJECTIVES OF THE STUDY</a:t>
            </a:r>
            <a:r>
              <a:rPr lang="en-US" dirty="0" smtClean="0"/>
              <a:t>:</a:t>
            </a:r>
          </a:p>
          <a:p>
            <a:pPr lvl="0" algn="just"/>
            <a:r>
              <a:rPr lang="en-US" dirty="0" smtClean="0"/>
              <a:t>To study the voting pattern of the tea tribe community of Assam in general and </a:t>
            </a:r>
            <a:r>
              <a:rPr lang="en-US" dirty="0" err="1" smtClean="0"/>
              <a:t>Kondoli</a:t>
            </a:r>
            <a:r>
              <a:rPr lang="en-US" dirty="0" smtClean="0"/>
              <a:t> and </a:t>
            </a:r>
            <a:r>
              <a:rPr lang="en-US" dirty="0" err="1" smtClean="0"/>
              <a:t>Borpani</a:t>
            </a:r>
            <a:r>
              <a:rPr lang="en-US" dirty="0" smtClean="0"/>
              <a:t> tea estates in particular.</a:t>
            </a:r>
          </a:p>
          <a:p>
            <a:pPr lvl="0" algn="just"/>
            <a:r>
              <a:rPr lang="en-US" dirty="0" smtClean="0"/>
              <a:t>To assess the factors responsible for influencing the voting pattern of the tea tribe community of </a:t>
            </a:r>
            <a:r>
              <a:rPr lang="en-US" dirty="0" err="1" smtClean="0"/>
              <a:t>Kondoli</a:t>
            </a:r>
            <a:r>
              <a:rPr lang="en-US" dirty="0" smtClean="0"/>
              <a:t> and </a:t>
            </a:r>
            <a:r>
              <a:rPr lang="en-US" dirty="0" err="1" smtClean="0"/>
              <a:t>Borpani</a:t>
            </a:r>
            <a:r>
              <a:rPr lang="en-US" dirty="0" smtClean="0"/>
              <a:t> tea estates.</a:t>
            </a:r>
          </a:p>
          <a:p>
            <a:pPr lvl="0" algn="just"/>
            <a:r>
              <a:rPr lang="en-US" dirty="0" smtClean="0"/>
              <a:t>To examine the participation of the tea tribe community of </a:t>
            </a:r>
            <a:r>
              <a:rPr lang="en-US" dirty="0" err="1" smtClean="0"/>
              <a:t>Kondoli</a:t>
            </a:r>
            <a:r>
              <a:rPr lang="en-US" dirty="0" smtClean="0"/>
              <a:t> and </a:t>
            </a:r>
            <a:r>
              <a:rPr lang="en-US" dirty="0" err="1" smtClean="0"/>
              <a:t>Borpani</a:t>
            </a:r>
            <a:r>
              <a:rPr lang="en-US" dirty="0" smtClean="0"/>
              <a:t> tea estates in the electoral process.</a:t>
            </a:r>
          </a:p>
          <a:p>
            <a:pPr lvl="0" algn="just"/>
            <a:r>
              <a:rPr lang="en-US" dirty="0" smtClean="0"/>
              <a:t>To study the role of the Tea Tribe Organizations in the voting pattern of the tea tribe community in </a:t>
            </a:r>
            <a:r>
              <a:rPr lang="en-US" dirty="0" err="1" smtClean="0"/>
              <a:t>Kondoli</a:t>
            </a:r>
            <a:r>
              <a:rPr lang="en-US" dirty="0" smtClean="0"/>
              <a:t> and </a:t>
            </a:r>
            <a:r>
              <a:rPr lang="en-US" dirty="0" err="1" smtClean="0"/>
              <a:t>Borpani</a:t>
            </a:r>
            <a:r>
              <a:rPr lang="en-US" dirty="0" smtClean="0"/>
              <a:t> tea estates.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361</TotalTime>
  <Words>7469</Words>
  <Application>Microsoft Office PowerPoint</Application>
  <PresentationFormat>On-screen Show (4:3)</PresentationFormat>
  <Paragraphs>170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 Submission Report</dc:title>
  <dc:creator>dg</dc:creator>
  <cp:lastModifiedBy>dg</cp:lastModifiedBy>
  <cp:revision>28</cp:revision>
  <dcterms:created xsi:type="dcterms:W3CDTF">2019-08-30T06:44:48Z</dcterms:created>
  <dcterms:modified xsi:type="dcterms:W3CDTF">2022-12-08T09:40:53Z</dcterms:modified>
</cp:coreProperties>
</file>