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8690" y="191846"/>
            <a:ext cx="7646619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690" y="191846"/>
            <a:ext cx="7646619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3540" y="1061973"/>
            <a:ext cx="8272145" cy="2585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4618" y="2211704"/>
            <a:ext cx="727646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1394" marR="5080" indent="-989330">
              <a:lnSpc>
                <a:spcPct val="100000"/>
              </a:lnSpc>
              <a:spcBef>
                <a:spcPts val="95"/>
              </a:spcBef>
            </a:pPr>
            <a:r>
              <a:rPr b="1" spc="5" smtClean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Introduction</a:t>
            </a:r>
            <a:r>
              <a:rPr b="1" spc="30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to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Kinesiology </a:t>
            </a:r>
            <a:r>
              <a:rPr b="1" spc="-89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and Sports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Biomechanics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9764" marR="5080" indent="-129476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Importance of</a:t>
            </a:r>
            <a:r>
              <a:rPr spc="-20" dirty="0"/>
              <a:t> </a:t>
            </a:r>
            <a:r>
              <a:rPr spc="-5" dirty="0"/>
              <a:t>Biomechanics</a:t>
            </a:r>
            <a:r>
              <a:rPr spc="-40" dirty="0"/>
              <a:t> </a:t>
            </a:r>
            <a:r>
              <a:rPr spc="-5" dirty="0"/>
              <a:t>in </a:t>
            </a:r>
            <a:r>
              <a:rPr spc="-890" dirty="0"/>
              <a:t> </a:t>
            </a:r>
            <a:r>
              <a:rPr spc="-25" dirty="0"/>
              <a:t>Physical</a:t>
            </a:r>
            <a:r>
              <a:rPr spc="-20" dirty="0"/>
              <a:t> Education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607565"/>
            <a:ext cx="7960359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Knowledge</a:t>
            </a:r>
            <a:r>
              <a:rPr sz="3200" b="1" i="1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32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biomechanics</a:t>
            </a:r>
            <a:r>
              <a:rPr sz="3200" b="1" i="1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helps</a:t>
            </a:r>
            <a:r>
              <a:rPr sz="3200" b="1" i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athlete</a:t>
            </a:r>
            <a:r>
              <a:rPr sz="3200" b="1" i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 </a:t>
            </a:r>
            <a:r>
              <a:rPr sz="3200" b="1" i="1" spc="-705" dirty="0">
                <a:latin typeface="Calibri"/>
                <a:cs typeface="Calibri"/>
              </a:rPr>
              <a:t>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conduct</a:t>
            </a:r>
            <a:r>
              <a:rPr sz="3200" b="1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self</a:t>
            </a:r>
            <a:r>
              <a:rPr sz="3200" b="1" i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evaluation.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895600"/>
            <a:ext cx="48006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9764" marR="5080" indent="-129476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Importance of</a:t>
            </a:r>
            <a:r>
              <a:rPr spc="-20" dirty="0"/>
              <a:t> </a:t>
            </a:r>
            <a:r>
              <a:rPr spc="-5" dirty="0"/>
              <a:t>Biomechanics</a:t>
            </a:r>
            <a:r>
              <a:rPr spc="-40" dirty="0"/>
              <a:t> </a:t>
            </a:r>
            <a:r>
              <a:rPr spc="-5" dirty="0"/>
              <a:t>in </a:t>
            </a:r>
            <a:r>
              <a:rPr spc="-890" dirty="0"/>
              <a:t> </a:t>
            </a:r>
            <a:r>
              <a:rPr spc="-25" dirty="0"/>
              <a:t>Physical</a:t>
            </a:r>
            <a:r>
              <a:rPr spc="-20" dirty="0"/>
              <a:t> Education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563370"/>
            <a:ext cx="8659495" cy="505650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137795">
              <a:lnSpc>
                <a:spcPct val="90000"/>
              </a:lnSpc>
              <a:spcBef>
                <a:spcPts val="459"/>
              </a:spcBef>
            </a:pPr>
            <a:r>
              <a:rPr sz="30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Knowledge </a:t>
            </a:r>
            <a:r>
              <a:rPr sz="30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30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biomechanics</a:t>
            </a:r>
            <a:r>
              <a:rPr sz="3000" b="1" i="1" u="heavy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helps</a:t>
            </a:r>
            <a:r>
              <a:rPr sz="3000" b="1" i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 </a:t>
            </a:r>
            <a:r>
              <a:rPr sz="30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formulation</a:t>
            </a:r>
            <a:r>
              <a:rPr sz="3000" b="1" i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 </a:t>
            </a:r>
            <a:r>
              <a:rPr sz="3000" b="1" i="1" spc="5" dirty="0">
                <a:latin typeface="Calibri"/>
                <a:cs typeface="Calibri"/>
              </a:rPr>
              <a:t> </a:t>
            </a:r>
            <a:r>
              <a:rPr sz="30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understanding</a:t>
            </a:r>
            <a:r>
              <a:rPr sz="3000" b="1" i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new</a:t>
            </a:r>
            <a:r>
              <a:rPr sz="30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rules</a:t>
            </a:r>
            <a:r>
              <a:rPr sz="30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and</a:t>
            </a:r>
            <a:r>
              <a:rPr sz="3000" b="1" i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regulation </a:t>
            </a:r>
            <a:r>
              <a:rPr sz="30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30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</a:t>
            </a:r>
            <a:r>
              <a:rPr sz="30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sports, </a:t>
            </a:r>
            <a:r>
              <a:rPr sz="3000" b="1" i="1" spc="-660" dirty="0">
                <a:latin typeface="Calibri"/>
                <a:cs typeface="Calibri"/>
              </a:rPr>
              <a:t> </a:t>
            </a:r>
            <a:r>
              <a:rPr sz="30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games</a:t>
            </a:r>
            <a:r>
              <a:rPr sz="3000" b="1" i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sz="3000" b="1" i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facilities,</a:t>
            </a:r>
            <a:r>
              <a:rPr sz="3000" b="1" i="1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b="1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etc.</a:t>
            </a:r>
            <a:endParaRPr sz="3000">
              <a:latin typeface="Calibri"/>
              <a:cs typeface="Calibri"/>
            </a:endParaRPr>
          </a:p>
          <a:p>
            <a:pPr marL="469900" marR="5080" indent="-457200">
              <a:lnSpc>
                <a:spcPts val="3240"/>
              </a:lnSpc>
              <a:spcBef>
                <a:spcPts val="76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3000" spc="-10" dirty="0">
                <a:latin typeface="Calibri"/>
                <a:cs typeface="Calibri"/>
              </a:rPr>
              <a:t>Changes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 </a:t>
            </a:r>
            <a:r>
              <a:rPr sz="3000" spc="-5" dirty="0">
                <a:latin typeface="Calibri"/>
                <a:cs typeface="Calibri"/>
              </a:rPr>
              <a:t>rules</a:t>
            </a:r>
            <a:r>
              <a:rPr sz="3000" dirty="0">
                <a:latin typeface="Calibri"/>
                <a:cs typeface="Calibri"/>
              </a:rPr>
              <a:t> and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regulation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30" dirty="0">
                <a:latin typeface="Calibri"/>
                <a:cs typeface="Calibri"/>
              </a:rPr>
              <a:t>for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decreasing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sports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injuries.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alibri"/>
              <a:buAutoNum type="arabicPeriod"/>
            </a:pPr>
            <a:endParaRPr sz="3800">
              <a:latin typeface="Calibri"/>
              <a:cs typeface="Calibri"/>
            </a:endParaRPr>
          </a:p>
          <a:p>
            <a:pPr marL="469900" marR="899794" indent="-457200">
              <a:lnSpc>
                <a:spcPts val="324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3000" spc="-10" dirty="0">
                <a:latin typeface="Calibri"/>
                <a:cs typeface="Calibri"/>
              </a:rPr>
              <a:t>Changes </a:t>
            </a:r>
            <a:r>
              <a:rPr sz="3000" dirty="0">
                <a:latin typeface="Calibri"/>
                <a:cs typeface="Calibri"/>
              </a:rPr>
              <a:t>in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rules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for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standardizing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performance </a:t>
            </a:r>
            <a:r>
              <a:rPr sz="3000" spc="-66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recording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process.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alibri"/>
              <a:buAutoNum type="arabicPeriod"/>
            </a:pPr>
            <a:endParaRPr sz="3800">
              <a:latin typeface="Calibri"/>
              <a:cs typeface="Calibri"/>
            </a:endParaRPr>
          </a:p>
          <a:p>
            <a:pPr marL="469900" marR="81915" indent="-457200">
              <a:lnSpc>
                <a:spcPts val="324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3000" spc="-10" dirty="0">
                <a:latin typeface="Calibri"/>
                <a:cs typeface="Calibri"/>
              </a:rPr>
              <a:t>Changes </a:t>
            </a:r>
            <a:r>
              <a:rPr sz="3000" dirty="0">
                <a:latin typeface="Calibri"/>
                <a:cs typeface="Calibri"/>
              </a:rPr>
              <a:t>in </a:t>
            </a:r>
            <a:r>
              <a:rPr sz="3000" spc="-5" dirty="0">
                <a:latin typeface="Calibri"/>
                <a:cs typeface="Calibri"/>
              </a:rPr>
              <a:t>rules </a:t>
            </a:r>
            <a:r>
              <a:rPr sz="3000" dirty="0">
                <a:latin typeface="Calibri"/>
                <a:cs typeface="Calibri"/>
              </a:rPr>
              <a:t>with </a:t>
            </a:r>
            <a:r>
              <a:rPr sz="3000" spc="-10" dirty="0">
                <a:latin typeface="Calibri"/>
                <a:cs typeface="Calibri"/>
              </a:rPr>
              <a:t>respect </a:t>
            </a:r>
            <a:r>
              <a:rPr sz="3000" spc="-15" dirty="0">
                <a:latin typeface="Calibri"/>
                <a:cs typeface="Calibri"/>
              </a:rPr>
              <a:t>to </a:t>
            </a:r>
            <a:r>
              <a:rPr sz="3000" dirty="0">
                <a:latin typeface="Calibri"/>
                <a:cs typeface="Calibri"/>
              </a:rPr>
              <a:t>making </a:t>
            </a:r>
            <a:r>
              <a:rPr sz="3000" spc="-5" dirty="0">
                <a:latin typeface="Calibri"/>
                <a:cs typeface="Calibri"/>
              </a:rPr>
              <a:t>sports </a:t>
            </a:r>
            <a:r>
              <a:rPr sz="3000" spc="-10" dirty="0">
                <a:latin typeface="Calibri"/>
                <a:cs typeface="Calibri"/>
              </a:rPr>
              <a:t>more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challenging.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888" y="2190272"/>
            <a:ext cx="2567396" cy="39819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86200" y="2362200"/>
            <a:ext cx="4832350" cy="31813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9764" marR="5080" indent="-129476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Importance of</a:t>
            </a:r>
            <a:r>
              <a:rPr spc="-20" dirty="0"/>
              <a:t> </a:t>
            </a:r>
            <a:r>
              <a:rPr spc="-5" dirty="0"/>
              <a:t>Biomechanics</a:t>
            </a:r>
            <a:r>
              <a:rPr spc="-40" dirty="0"/>
              <a:t> </a:t>
            </a:r>
            <a:r>
              <a:rPr spc="-5" dirty="0"/>
              <a:t>in </a:t>
            </a:r>
            <a:r>
              <a:rPr spc="-890" dirty="0"/>
              <a:t> </a:t>
            </a:r>
            <a:r>
              <a:rPr spc="-25" dirty="0"/>
              <a:t>Physical</a:t>
            </a:r>
            <a:r>
              <a:rPr spc="-20" dirty="0"/>
              <a:t> Education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939" y="1607565"/>
            <a:ext cx="840994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Knowledge</a:t>
            </a:r>
            <a:r>
              <a:rPr sz="3200" b="1" i="1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3200" b="1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biomechanics</a:t>
            </a:r>
            <a:r>
              <a:rPr sz="3200" b="1" i="1" u="heavy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helps</a:t>
            </a:r>
            <a:r>
              <a:rPr sz="3200" b="1" i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</a:t>
            </a:r>
            <a:r>
              <a:rPr sz="32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development </a:t>
            </a:r>
            <a:r>
              <a:rPr sz="3200" b="1" i="1" spc="-705" dirty="0">
                <a:latin typeface="Calibri"/>
                <a:cs typeface="Calibri"/>
              </a:rPr>
              <a:t>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sz="3200" b="1" i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acceptance</a:t>
            </a:r>
            <a:r>
              <a:rPr sz="3200" b="1" i="1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</a:t>
            </a:r>
            <a:r>
              <a:rPr sz="32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new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technique</a:t>
            </a:r>
            <a:r>
              <a:rPr sz="3200" b="1" i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sz="3200" b="1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skills.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8600" y="3352787"/>
            <a:ext cx="8726805" cy="3002915"/>
            <a:chOff x="228600" y="3352787"/>
            <a:chExt cx="8726805" cy="30029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95800" y="3383864"/>
              <a:ext cx="4459351" cy="29717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3352787"/>
              <a:ext cx="5238750" cy="293598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9764" marR="5080" indent="-129476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Importance of</a:t>
            </a:r>
            <a:r>
              <a:rPr spc="-20" dirty="0"/>
              <a:t> </a:t>
            </a:r>
            <a:r>
              <a:rPr spc="-5" dirty="0"/>
              <a:t>Biomechanics</a:t>
            </a:r>
            <a:r>
              <a:rPr spc="-40" dirty="0"/>
              <a:t> </a:t>
            </a:r>
            <a:r>
              <a:rPr spc="-5" dirty="0"/>
              <a:t>in </a:t>
            </a:r>
            <a:r>
              <a:rPr spc="-890" dirty="0"/>
              <a:t> </a:t>
            </a:r>
            <a:r>
              <a:rPr spc="-25" dirty="0"/>
              <a:t>Physical</a:t>
            </a:r>
            <a:r>
              <a:rPr spc="-20" dirty="0"/>
              <a:t> Education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63370"/>
            <a:ext cx="7832090" cy="423291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ts val="3240"/>
              </a:lnSpc>
              <a:spcBef>
                <a:spcPts val="505"/>
              </a:spcBef>
            </a:pPr>
            <a:r>
              <a:rPr sz="30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Knowledge </a:t>
            </a:r>
            <a:r>
              <a:rPr sz="30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biomechanics </a:t>
            </a:r>
            <a:r>
              <a:rPr sz="30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helps </a:t>
            </a:r>
            <a:r>
              <a:rPr sz="30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 the </a:t>
            </a:r>
            <a:r>
              <a:rPr sz="30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selection </a:t>
            </a:r>
            <a:r>
              <a:rPr sz="3000" b="1" i="1" spc="-665" dirty="0">
                <a:latin typeface="Calibri"/>
                <a:cs typeface="Calibri"/>
              </a:rPr>
              <a:t> </a:t>
            </a:r>
            <a:r>
              <a:rPr sz="30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30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athlete/players</a:t>
            </a:r>
            <a:r>
              <a:rPr sz="30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b="1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</a:t>
            </a:r>
            <a:r>
              <a:rPr sz="30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specific</a:t>
            </a:r>
            <a:r>
              <a:rPr sz="30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sports an</a:t>
            </a:r>
            <a:r>
              <a:rPr sz="30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games.</a:t>
            </a:r>
            <a:endParaRPr sz="3000">
              <a:latin typeface="Calibri"/>
              <a:cs typeface="Calibri"/>
            </a:endParaRPr>
          </a:p>
          <a:p>
            <a:pPr marL="12700" marR="1044575">
              <a:lnSpc>
                <a:spcPts val="3960"/>
              </a:lnSpc>
              <a:spcBef>
                <a:spcPts val="150"/>
              </a:spcBef>
            </a:pPr>
            <a:r>
              <a:rPr sz="3000" spc="-20" dirty="0">
                <a:latin typeface="Calibri"/>
                <a:cs typeface="Calibri"/>
              </a:rPr>
              <a:t>Every game </a:t>
            </a:r>
            <a:r>
              <a:rPr sz="3000" spc="-5" dirty="0">
                <a:latin typeface="Calibri"/>
                <a:cs typeface="Calibri"/>
              </a:rPr>
              <a:t>has some mechanical demands.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Some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dirty="0">
                <a:latin typeface="Calibri"/>
                <a:cs typeface="Calibri"/>
              </a:rPr>
              <a:t>it </a:t>
            </a:r>
            <a:r>
              <a:rPr sz="3000" spc="-15" dirty="0">
                <a:latin typeface="Calibri"/>
                <a:cs typeface="Calibri"/>
              </a:rPr>
              <a:t>are:</a:t>
            </a:r>
            <a:endParaRPr sz="30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17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3000" spc="-5" dirty="0">
                <a:latin typeface="Calibri"/>
                <a:cs typeface="Calibri"/>
              </a:rPr>
              <a:t>Displace</a:t>
            </a:r>
            <a:r>
              <a:rPr sz="3000" spc="-15" dirty="0">
                <a:latin typeface="Calibri"/>
                <a:cs typeface="Calibri"/>
              </a:rPr>
              <a:t> center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of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gravity </a:t>
            </a:r>
            <a:r>
              <a:rPr sz="3000" spc="-5" dirty="0">
                <a:latin typeface="Calibri"/>
                <a:cs typeface="Calibri"/>
              </a:rPr>
              <a:t>of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15" dirty="0">
                <a:latin typeface="Calibri"/>
                <a:cs typeface="Calibri"/>
              </a:rPr>
              <a:t> person.</a:t>
            </a:r>
            <a:endParaRPr sz="3000">
              <a:latin typeface="Calibri"/>
              <a:cs typeface="Calibri"/>
            </a:endParaRPr>
          </a:p>
          <a:p>
            <a:pPr marL="469900" marR="1101090" indent="-457834">
              <a:lnSpc>
                <a:spcPts val="3240"/>
              </a:lnSpc>
              <a:spcBef>
                <a:spcPts val="76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3000" spc="-15" dirty="0">
                <a:latin typeface="Calibri"/>
                <a:cs typeface="Calibri"/>
              </a:rPr>
              <a:t>Produce </a:t>
            </a:r>
            <a:r>
              <a:rPr sz="3000" spc="-10" dirty="0">
                <a:latin typeface="Calibri"/>
                <a:cs typeface="Calibri"/>
              </a:rPr>
              <a:t>maximum velocity </a:t>
            </a:r>
            <a:r>
              <a:rPr sz="3000" spc="-15" dirty="0">
                <a:latin typeface="Calibri"/>
                <a:cs typeface="Calibri"/>
              </a:rPr>
              <a:t>at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5" dirty="0">
                <a:latin typeface="Calibri"/>
                <a:cs typeface="Calibri"/>
              </a:rPr>
              <a:t>end of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movement.</a:t>
            </a:r>
            <a:endParaRPr sz="3000">
              <a:latin typeface="Calibri"/>
              <a:cs typeface="Calibri"/>
            </a:endParaRPr>
          </a:p>
          <a:p>
            <a:pPr marL="469900" marR="1346835" indent="-457834">
              <a:lnSpc>
                <a:spcPts val="3240"/>
              </a:lnSpc>
              <a:spcBef>
                <a:spcPts val="72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3000" spc="-5" dirty="0">
                <a:latin typeface="Calibri"/>
                <a:cs typeface="Calibri"/>
              </a:rPr>
              <a:t>Disruption of </a:t>
            </a:r>
            <a:r>
              <a:rPr sz="3000" spc="-10" dirty="0">
                <a:latin typeface="Calibri"/>
                <a:cs typeface="Calibri"/>
              </a:rPr>
              <a:t>stability </a:t>
            </a:r>
            <a:r>
              <a:rPr sz="3000" spc="-15" dirty="0">
                <a:latin typeface="Calibri"/>
                <a:cs typeface="Calibri"/>
              </a:rPr>
              <a:t>to </a:t>
            </a:r>
            <a:r>
              <a:rPr sz="3000" spc="-10" dirty="0">
                <a:latin typeface="Calibri"/>
                <a:cs typeface="Calibri"/>
              </a:rPr>
              <a:t>efficiently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gracefully </a:t>
            </a:r>
            <a:r>
              <a:rPr sz="3000" spc="-30" dirty="0">
                <a:latin typeface="Calibri"/>
                <a:cs typeface="Calibri"/>
              </a:rPr>
              <a:t>execute</a:t>
            </a:r>
            <a:r>
              <a:rPr sz="3000" spc="-10" dirty="0">
                <a:latin typeface="Calibri"/>
                <a:cs typeface="Calibri"/>
              </a:rPr>
              <a:t> movement.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4724400" cy="36432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46623" y="990600"/>
            <a:ext cx="3897375" cy="303136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00296" y="4229100"/>
            <a:ext cx="4743704" cy="262889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9764" marR="5080" indent="-129476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Importance of</a:t>
            </a:r>
            <a:r>
              <a:rPr spc="-20" dirty="0"/>
              <a:t> </a:t>
            </a:r>
            <a:r>
              <a:rPr spc="-5" dirty="0"/>
              <a:t>Biomechanics</a:t>
            </a:r>
            <a:r>
              <a:rPr spc="-40" dirty="0"/>
              <a:t> </a:t>
            </a:r>
            <a:r>
              <a:rPr spc="-5" dirty="0"/>
              <a:t>in </a:t>
            </a:r>
            <a:r>
              <a:rPr spc="-890" dirty="0"/>
              <a:t> </a:t>
            </a:r>
            <a:r>
              <a:rPr spc="-25" dirty="0"/>
              <a:t>Physical</a:t>
            </a:r>
            <a:r>
              <a:rPr spc="-20" dirty="0"/>
              <a:t> Education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34580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Knowledge of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biomechanics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helps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 the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selection </a:t>
            </a:r>
            <a:r>
              <a:rPr sz="3200" b="1" i="1" spc="-710" dirty="0">
                <a:latin typeface="Calibri"/>
                <a:cs typeface="Calibri"/>
              </a:rPr>
              <a:t>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32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equipment</a:t>
            </a:r>
            <a:r>
              <a:rPr sz="3200" b="1" i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 facilities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2953" y="3921528"/>
            <a:ext cx="3227989" cy="175810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142" y="2743161"/>
            <a:ext cx="5672524" cy="369735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9764" marR="5080" indent="-129476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Importance of</a:t>
            </a:r>
            <a:r>
              <a:rPr spc="-20" dirty="0"/>
              <a:t> </a:t>
            </a:r>
            <a:r>
              <a:rPr spc="-5" dirty="0"/>
              <a:t>Biomechanics</a:t>
            </a:r>
            <a:r>
              <a:rPr spc="-40" dirty="0"/>
              <a:t> </a:t>
            </a:r>
            <a:r>
              <a:rPr spc="-5" dirty="0"/>
              <a:t>in </a:t>
            </a:r>
            <a:r>
              <a:rPr spc="-890" dirty="0"/>
              <a:t> </a:t>
            </a:r>
            <a:r>
              <a:rPr spc="-25" dirty="0"/>
              <a:t>Physical</a:t>
            </a:r>
            <a:r>
              <a:rPr spc="-20" dirty="0"/>
              <a:t> Education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7461"/>
            <a:ext cx="7612380" cy="447040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720"/>
              </a:spcBef>
            </a:pPr>
            <a:r>
              <a:rPr sz="27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Knowledge of biomechanics helps in </a:t>
            </a:r>
            <a:r>
              <a:rPr sz="27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</a:t>
            </a:r>
            <a:r>
              <a:rPr sz="27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prevention, </a:t>
            </a:r>
            <a:r>
              <a:rPr sz="2700" b="1" i="1" dirty="0">
                <a:latin typeface="Calibri"/>
                <a:cs typeface="Calibri"/>
              </a:rPr>
              <a:t> </a:t>
            </a:r>
            <a:r>
              <a:rPr sz="27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protection </a:t>
            </a:r>
            <a:r>
              <a:rPr sz="27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sz="2700" b="1" i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7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rehabilitation</a:t>
            </a:r>
            <a:r>
              <a:rPr sz="2700" b="1" i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7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from</a:t>
            </a:r>
            <a:r>
              <a:rPr sz="2700" b="1" i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7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2700" b="1" i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7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sports</a:t>
            </a:r>
            <a:r>
              <a:rPr sz="27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7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injuries.</a:t>
            </a:r>
            <a:endParaRPr sz="2700">
              <a:latin typeface="Calibri"/>
              <a:cs typeface="Calibri"/>
            </a:endParaRPr>
          </a:p>
          <a:p>
            <a:pPr marL="355600" marR="645160" indent="-342900">
              <a:lnSpc>
                <a:spcPct val="80000"/>
              </a:lnSpc>
              <a:spcBef>
                <a:spcPts val="660"/>
              </a:spcBef>
              <a:buFont typeface="Arial MT"/>
              <a:buChar char="•"/>
              <a:tabLst>
                <a:tab pos="433070" algn="l"/>
                <a:tab pos="433705" algn="l"/>
              </a:tabLst>
            </a:pPr>
            <a:r>
              <a:rPr dirty="0"/>
              <a:t>	</a:t>
            </a:r>
            <a:r>
              <a:rPr sz="2700" b="1" spc="-15" dirty="0">
                <a:latin typeface="Calibri"/>
                <a:cs typeface="Calibri"/>
              </a:rPr>
              <a:t>Prevention</a:t>
            </a:r>
            <a:r>
              <a:rPr sz="2700" spc="-15" dirty="0">
                <a:latin typeface="Calibri"/>
                <a:cs typeface="Calibri"/>
              </a:rPr>
              <a:t>- removal </a:t>
            </a:r>
            <a:r>
              <a:rPr sz="2700" spc="-5" dirty="0">
                <a:latin typeface="Calibri"/>
                <a:cs typeface="Calibri"/>
              </a:rPr>
              <a:t>of causes of </a:t>
            </a:r>
            <a:r>
              <a:rPr sz="2700" dirty="0">
                <a:latin typeface="Calibri"/>
                <a:cs typeface="Calibri"/>
              </a:rPr>
              <a:t>injuries.(as in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gymnastics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rule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change.)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3150">
              <a:latin typeface="Calibri"/>
              <a:cs typeface="Calibri"/>
            </a:endParaRPr>
          </a:p>
          <a:p>
            <a:pPr marL="355600" marR="87630" indent="-342900">
              <a:lnSpc>
                <a:spcPts val="259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b="1" spc="-10" dirty="0">
                <a:latin typeface="Calibri"/>
                <a:cs typeface="Calibri"/>
              </a:rPr>
              <a:t>Protection</a:t>
            </a:r>
            <a:r>
              <a:rPr sz="2700" spc="-10" dirty="0">
                <a:latin typeface="Calibri"/>
                <a:cs typeface="Calibri"/>
              </a:rPr>
              <a:t>- minimize </a:t>
            </a:r>
            <a:r>
              <a:rPr sz="2700" dirty="0">
                <a:latin typeface="Calibri"/>
                <a:cs typeface="Calibri"/>
              </a:rPr>
              <a:t>the risk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dirty="0">
                <a:latin typeface="Calibri"/>
                <a:cs typeface="Calibri"/>
              </a:rPr>
              <a:t>injuries </a:t>
            </a:r>
            <a:r>
              <a:rPr sz="2700" spc="-5" dirty="0">
                <a:latin typeface="Calibri"/>
                <a:cs typeface="Calibri"/>
              </a:rPr>
              <a:t>during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activity.(ex. </a:t>
            </a:r>
            <a:r>
              <a:rPr sz="2700" dirty="0">
                <a:latin typeface="Calibri"/>
                <a:cs typeface="Calibri"/>
              </a:rPr>
              <a:t>Mouth </a:t>
            </a:r>
            <a:r>
              <a:rPr sz="2700" spc="-10" dirty="0">
                <a:latin typeface="Calibri"/>
                <a:cs typeface="Calibri"/>
              </a:rPr>
              <a:t>guard, </a:t>
            </a:r>
            <a:r>
              <a:rPr sz="2700" spc="-5" dirty="0">
                <a:latin typeface="Calibri"/>
                <a:cs typeface="Calibri"/>
              </a:rPr>
              <a:t>shin </a:t>
            </a:r>
            <a:r>
              <a:rPr sz="2700" spc="-10" dirty="0">
                <a:latin typeface="Calibri"/>
                <a:cs typeface="Calibri"/>
              </a:rPr>
              <a:t>guards, </a:t>
            </a:r>
            <a:r>
              <a:rPr sz="2700" spc="-5" dirty="0">
                <a:latin typeface="Calibri"/>
                <a:cs typeface="Calibri"/>
              </a:rPr>
              <a:t>or technique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like</a:t>
            </a:r>
            <a:r>
              <a:rPr sz="2700" spc="-15" dirty="0">
                <a:latin typeface="Calibri"/>
                <a:cs typeface="Calibri"/>
              </a:rPr>
              <a:t> catching </a:t>
            </a:r>
            <a:r>
              <a:rPr sz="2700" spc="-5" dirty="0">
                <a:latin typeface="Calibri"/>
                <a:cs typeface="Calibri"/>
              </a:rPr>
              <a:t>technique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in </a:t>
            </a:r>
            <a:r>
              <a:rPr sz="2700" spc="-15" dirty="0">
                <a:latin typeface="Calibri"/>
                <a:cs typeface="Calibri"/>
              </a:rPr>
              <a:t>cricket.)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3200">
              <a:latin typeface="Calibri"/>
              <a:cs typeface="Calibri"/>
            </a:endParaRPr>
          </a:p>
          <a:p>
            <a:pPr marL="355600" marR="528955" indent="-342900">
              <a:lnSpc>
                <a:spcPct val="8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b="1" spc="-10" dirty="0">
                <a:latin typeface="Calibri"/>
                <a:cs typeface="Calibri"/>
              </a:rPr>
              <a:t>Rehabilitation</a:t>
            </a:r>
            <a:r>
              <a:rPr sz="2700" spc="-10" dirty="0">
                <a:latin typeface="Calibri"/>
                <a:cs typeface="Calibri"/>
              </a:rPr>
              <a:t>- extensive biomechanical </a:t>
            </a:r>
            <a:r>
              <a:rPr sz="2700" spc="-20" dirty="0">
                <a:latin typeface="Calibri"/>
                <a:cs typeface="Calibri"/>
              </a:rPr>
              <a:t>data </a:t>
            </a:r>
            <a:r>
              <a:rPr sz="2700" spc="-5" dirty="0">
                <a:latin typeface="Calibri"/>
                <a:cs typeface="Calibri"/>
              </a:rPr>
              <a:t>on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exercises </a:t>
            </a:r>
            <a:r>
              <a:rPr sz="2700" dirty="0">
                <a:latin typeface="Calibri"/>
                <a:cs typeface="Calibri"/>
              </a:rPr>
              <a:t>and their </a:t>
            </a:r>
            <a:r>
              <a:rPr sz="2700" spc="-20" dirty="0">
                <a:latin typeface="Calibri"/>
                <a:cs typeface="Calibri"/>
              </a:rPr>
              <a:t>effect </a:t>
            </a:r>
            <a:r>
              <a:rPr sz="2700" spc="-5" dirty="0">
                <a:latin typeface="Calibri"/>
                <a:cs typeface="Calibri"/>
              </a:rPr>
              <a:t>on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5" dirty="0">
                <a:latin typeface="Calibri"/>
                <a:cs typeface="Calibri"/>
              </a:rPr>
              <a:t>body </a:t>
            </a:r>
            <a:r>
              <a:rPr sz="2700" spc="-10" dirty="0">
                <a:latin typeface="Calibri"/>
                <a:cs typeface="Calibri"/>
              </a:rPr>
              <a:t>assists </a:t>
            </a:r>
            <a:r>
              <a:rPr sz="2700" dirty="0">
                <a:latin typeface="Calibri"/>
                <a:cs typeface="Calibri"/>
              </a:rPr>
              <a:t>in 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30" dirty="0">
                <a:latin typeface="Calibri"/>
                <a:cs typeface="Calibri"/>
              </a:rPr>
              <a:t>physiotherapy.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9764" marR="5080" indent="-129476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Importance of</a:t>
            </a:r>
            <a:r>
              <a:rPr spc="-20" dirty="0"/>
              <a:t> </a:t>
            </a:r>
            <a:r>
              <a:rPr spc="-5" dirty="0"/>
              <a:t>Biomechanics</a:t>
            </a:r>
            <a:r>
              <a:rPr spc="-40" dirty="0"/>
              <a:t> </a:t>
            </a:r>
            <a:r>
              <a:rPr spc="-5" dirty="0"/>
              <a:t>in </a:t>
            </a:r>
            <a:r>
              <a:rPr spc="-890" dirty="0"/>
              <a:t> </a:t>
            </a:r>
            <a:r>
              <a:rPr spc="-25" dirty="0"/>
              <a:t>Physical</a:t>
            </a:r>
            <a:r>
              <a:rPr spc="-20" dirty="0"/>
              <a:t> Education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3661"/>
            <a:ext cx="8048625" cy="5001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It</a:t>
            </a:r>
            <a:r>
              <a:rPr sz="2400" b="1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helps</a:t>
            </a:r>
            <a:r>
              <a:rPr sz="2400" b="1" i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sz="24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identify the mechanical</a:t>
            </a:r>
            <a:r>
              <a:rPr sz="2400" b="1" i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advantage</a:t>
            </a:r>
            <a:r>
              <a:rPr sz="2400" b="1" i="1" u="heavy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sz="2400" b="1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disadvantage </a:t>
            </a:r>
            <a:r>
              <a:rPr sz="2400" b="1" i="1" spc="-530" dirty="0">
                <a:latin typeface="Calibri"/>
                <a:cs typeface="Calibri"/>
              </a:rPr>
              <a:t> </a:t>
            </a:r>
            <a:r>
              <a:rPr sz="24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4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human</a:t>
            </a:r>
            <a:r>
              <a:rPr sz="2400" b="1" i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locomotion.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It</a:t>
            </a:r>
            <a:r>
              <a:rPr sz="2400" b="1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helps</a:t>
            </a:r>
            <a:r>
              <a:rPr sz="2400" b="1" i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</a:t>
            </a:r>
            <a:r>
              <a:rPr sz="2400" b="1" i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diagnostic</a:t>
            </a:r>
            <a:r>
              <a:rPr sz="2400" b="1" i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teaching.</a:t>
            </a:r>
            <a:endParaRPr sz="2400">
              <a:latin typeface="Calibri"/>
              <a:cs typeface="Calibri"/>
            </a:endParaRPr>
          </a:p>
          <a:p>
            <a:pPr marL="12700" marR="428625">
              <a:lnSpc>
                <a:spcPct val="100000"/>
              </a:lnSpc>
              <a:spcBef>
                <a:spcPts val="575"/>
              </a:spcBef>
            </a:pPr>
            <a:r>
              <a:rPr sz="2400" spc="-10" dirty="0">
                <a:latin typeface="Calibri"/>
                <a:cs typeface="Calibri"/>
              </a:rPr>
              <a:t>Diagnostics=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indepth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analysis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dirty="0">
                <a:latin typeface="Calibri"/>
                <a:cs typeface="Calibri"/>
              </a:rPr>
              <a:t> all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factors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contributing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the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occurance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condition.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It</a:t>
            </a:r>
            <a:r>
              <a:rPr sz="2400" b="1" i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helps</a:t>
            </a:r>
            <a:r>
              <a:rPr sz="2400" b="1" i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</a:t>
            </a:r>
            <a:r>
              <a:rPr sz="2400" b="1" i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diagnostic</a:t>
            </a:r>
            <a:r>
              <a:rPr sz="2400" b="1" i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coaching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Helps</a:t>
            </a:r>
            <a:r>
              <a:rPr sz="2400" b="1" i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</a:t>
            </a:r>
            <a:r>
              <a:rPr sz="24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correcting</a:t>
            </a:r>
            <a:r>
              <a:rPr sz="2400" b="1" i="1" u="heavy" spc="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postural</a:t>
            </a:r>
            <a:r>
              <a:rPr sz="24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deformities</a:t>
            </a:r>
            <a:endParaRPr sz="2400">
              <a:latin typeface="Calibri"/>
              <a:cs typeface="Calibri"/>
            </a:endParaRPr>
          </a:p>
          <a:p>
            <a:pPr marL="12700" marR="742315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Calibri"/>
                <a:cs typeface="Calibri"/>
              </a:rPr>
              <a:t>As </a:t>
            </a:r>
            <a:r>
              <a:rPr sz="2400" spc="-10" dirty="0">
                <a:latin typeface="Calibri"/>
                <a:cs typeface="Calibri"/>
              </a:rPr>
              <a:t>helps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identifying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developing orthotics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alleviate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them.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00350" marR="5080" indent="-27882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Importance</a:t>
            </a:r>
            <a:r>
              <a:rPr spc="-5" dirty="0"/>
              <a:t> of</a:t>
            </a:r>
            <a:r>
              <a:rPr spc="5" dirty="0"/>
              <a:t> </a:t>
            </a:r>
            <a:r>
              <a:rPr spc="-10" dirty="0"/>
              <a:t>Kinesiology</a:t>
            </a:r>
            <a:r>
              <a:rPr dirty="0"/>
              <a:t> </a:t>
            </a:r>
            <a:r>
              <a:rPr spc="-5" dirty="0"/>
              <a:t>in</a:t>
            </a:r>
            <a:r>
              <a:rPr dirty="0"/>
              <a:t> </a:t>
            </a:r>
            <a:r>
              <a:rPr spc="-25" dirty="0"/>
              <a:t>physical </a:t>
            </a:r>
            <a:r>
              <a:rPr spc="-890" dirty="0"/>
              <a:t> </a:t>
            </a:r>
            <a:r>
              <a:rPr spc="-20" dirty="0"/>
              <a:t>Education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537461"/>
            <a:ext cx="8691245" cy="488188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 marR="51435" indent="-342900">
              <a:lnSpc>
                <a:spcPts val="2600"/>
              </a:lnSpc>
              <a:spcBef>
                <a:spcPts val="72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spc="-120" dirty="0">
                <a:latin typeface="Calibri"/>
                <a:cs typeface="Calibri"/>
              </a:rPr>
              <a:t>To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provide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future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physical </a:t>
            </a:r>
            <a:r>
              <a:rPr sz="2700" spc="-10" dirty="0">
                <a:latin typeface="Calibri"/>
                <a:cs typeface="Calibri"/>
              </a:rPr>
              <a:t>education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teacher/coaches 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with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knowledge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necessary</a:t>
            </a:r>
            <a:r>
              <a:rPr sz="2700" spc="-25" dirty="0">
                <a:latin typeface="Calibri"/>
                <a:cs typeface="Calibri"/>
              </a:rPr>
              <a:t> for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analyzing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human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motion.</a:t>
            </a:r>
            <a:endParaRPr sz="27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66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spc="-120" dirty="0">
                <a:latin typeface="Calibri"/>
                <a:cs typeface="Calibri"/>
              </a:rPr>
              <a:t>To</a:t>
            </a:r>
            <a:r>
              <a:rPr sz="2700" spc="-10" dirty="0">
                <a:latin typeface="Calibri"/>
                <a:cs typeface="Calibri"/>
              </a:rPr>
              <a:t> assist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in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learning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and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improvement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of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motor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skills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via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application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of analysis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of motion.</a:t>
            </a:r>
            <a:endParaRPr sz="2700">
              <a:latin typeface="Calibri"/>
              <a:cs typeface="Calibri"/>
            </a:endParaRPr>
          </a:p>
          <a:p>
            <a:pPr marL="355600" marR="415925" indent="-342900">
              <a:lnSpc>
                <a:spcPts val="2590"/>
              </a:lnSpc>
              <a:spcBef>
                <a:spcPts val="63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With</a:t>
            </a:r>
            <a:r>
              <a:rPr sz="2700" spc="-5" dirty="0">
                <a:latin typeface="Calibri"/>
                <a:cs typeface="Calibri"/>
              </a:rPr>
              <a:t> the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applied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anatomic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background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knowledge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kinesiology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helps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to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prevent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injuries.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spc="-20" dirty="0">
                <a:latin typeface="Calibri"/>
                <a:cs typeface="Calibri"/>
              </a:rPr>
              <a:t>Economy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movement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can </a:t>
            </a:r>
            <a:r>
              <a:rPr sz="2700" spc="-5" dirty="0">
                <a:latin typeface="Calibri"/>
                <a:cs typeface="Calibri"/>
              </a:rPr>
              <a:t>be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ensured.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spc="-20" dirty="0">
                <a:latin typeface="Calibri"/>
                <a:cs typeface="Calibri"/>
              </a:rPr>
              <a:t>Effectiveness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10" dirty="0">
                <a:latin typeface="Calibri"/>
                <a:cs typeface="Calibri"/>
              </a:rPr>
              <a:t>movement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can </a:t>
            </a:r>
            <a:r>
              <a:rPr sz="2700" spc="-5" dirty="0">
                <a:latin typeface="Calibri"/>
                <a:cs typeface="Calibri"/>
              </a:rPr>
              <a:t>be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ensured.</a:t>
            </a:r>
            <a:endParaRPr sz="2700">
              <a:latin typeface="Calibri"/>
              <a:cs typeface="Calibri"/>
            </a:endParaRPr>
          </a:p>
          <a:p>
            <a:pPr marL="355600" marR="509905" indent="-342900">
              <a:lnSpc>
                <a:spcPts val="2600"/>
              </a:lnSpc>
              <a:spcBef>
                <a:spcPts val="62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spc="-20" dirty="0">
                <a:latin typeface="Calibri"/>
                <a:cs typeface="Calibri"/>
              </a:rPr>
              <a:t>For </a:t>
            </a:r>
            <a:r>
              <a:rPr sz="2700" spc="-10" dirty="0">
                <a:latin typeface="Calibri"/>
                <a:cs typeface="Calibri"/>
              </a:rPr>
              <a:t>clinical/rehabilitation </a:t>
            </a:r>
            <a:r>
              <a:rPr sz="2700" spc="-5" dirty="0">
                <a:latin typeface="Calibri"/>
                <a:cs typeface="Calibri"/>
              </a:rPr>
              <a:t>purposes </a:t>
            </a:r>
            <a:r>
              <a:rPr sz="2700" dirty="0">
                <a:latin typeface="Calibri"/>
                <a:cs typeface="Calibri"/>
              </a:rPr>
              <a:t>kinesiology </a:t>
            </a:r>
            <a:r>
              <a:rPr sz="2700" spc="-5" dirty="0">
                <a:latin typeface="Calibri"/>
                <a:cs typeface="Calibri"/>
              </a:rPr>
              <a:t>has </a:t>
            </a:r>
            <a:r>
              <a:rPr sz="2700" spc="-15" dirty="0">
                <a:latin typeface="Calibri"/>
                <a:cs typeface="Calibri"/>
              </a:rPr>
              <a:t>great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importance.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ts val="2915"/>
              </a:lnSpc>
              <a:spcBef>
                <a:spcPts val="1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Designing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and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teaching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spc="-15" dirty="0">
                <a:latin typeface="Calibri"/>
                <a:cs typeface="Calibri"/>
              </a:rPr>
              <a:t>exercise/conditioning</a:t>
            </a:r>
            <a:endParaRPr sz="2700">
              <a:latin typeface="Calibri"/>
              <a:cs typeface="Calibri"/>
            </a:endParaRPr>
          </a:p>
          <a:p>
            <a:pPr marL="355600" marR="267335">
              <a:lnSpc>
                <a:spcPct val="80000"/>
              </a:lnSpc>
              <a:spcBef>
                <a:spcPts val="325"/>
              </a:spcBef>
            </a:pPr>
            <a:r>
              <a:rPr sz="2700" spc="-10" dirty="0">
                <a:latin typeface="Calibri"/>
                <a:cs typeface="Calibri"/>
              </a:rPr>
              <a:t>/fundamental movements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5" dirty="0">
                <a:latin typeface="Calibri"/>
                <a:cs typeface="Calibri"/>
              </a:rPr>
              <a:t>knowledge of kinesiology </a:t>
            </a:r>
            <a:r>
              <a:rPr sz="2700" dirty="0">
                <a:latin typeface="Calibri"/>
                <a:cs typeface="Calibri"/>
              </a:rPr>
              <a:t>is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must.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2748" y="461594"/>
            <a:ext cx="47777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Kinesiology-Meaning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10258"/>
            <a:ext cx="7747634" cy="373380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Kinesiology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=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Kinein(motion)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+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Logus(Study)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Thus,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Kinesiology=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Study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 Motion.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This field of knowledge concerned </a:t>
            </a:r>
            <a:r>
              <a:rPr sz="3200" dirty="0">
                <a:latin typeface="Calibri"/>
                <a:cs typeface="Calibri"/>
              </a:rPr>
              <a:t>with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studying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joint, bone </a:t>
            </a:r>
            <a:r>
              <a:rPr sz="3200" dirty="0">
                <a:latin typeface="Calibri"/>
                <a:cs typeface="Calibri"/>
              </a:rPr>
              <a:t>,</a:t>
            </a:r>
            <a:r>
              <a:rPr sz="3200" spc="-5" dirty="0">
                <a:latin typeface="Calibri"/>
                <a:cs typeface="Calibri"/>
              </a:rPr>
              <a:t> muscle, </a:t>
            </a:r>
            <a:r>
              <a:rPr sz="3200" spc="-10" dirty="0">
                <a:latin typeface="Calibri"/>
                <a:cs typeface="Calibri"/>
              </a:rPr>
              <a:t>etc.</a:t>
            </a:r>
            <a:r>
              <a:rPr sz="3200" spc="-5" dirty="0">
                <a:latin typeface="Calibri"/>
                <a:cs typeface="Calibri"/>
              </a:rPr>
              <a:t> and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their </a:t>
            </a:r>
            <a:r>
              <a:rPr sz="3200" spc="-10" dirty="0">
                <a:latin typeface="Calibri"/>
                <a:cs typeface="Calibri"/>
              </a:rPr>
              <a:t>degree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sequence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15" dirty="0">
                <a:latin typeface="Calibri"/>
                <a:cs typeface="Calibri"/>
              </a:rPr>
              <a:t>involvement</a:t>
            </a:r>
            <a:r>
              <a:rPr sz="3200" dirty="0">
                <a:latin typeface="Calibri"/>
                <a:cs typeface="Calibri"/>
              </a:rPr>
              <a:t> in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5" dirty="0">
                <a:latin typeface="Calibri"/>
                <a:cs typeface="Calibri"/>
              </a:rPr>
              <a:t> motion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along with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5" dirty="0">
                <a:latin typeface="Calibri"/>
                <a:cs typeface="Calibri"/>
              </a:rPr>
              <a:t> mechanical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principle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applied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on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them.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7200" y="3886733"/>
            <a:ext cx="4705350" cy="282994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00350" marR="5080" indent="-27882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Importance</a:t>
            </a:r>
            <a:r>
              <a:rPr spc="-5" dirty="0"/>
              <a:t> of</a:t>
            </a:r>
            <a:r>
              <a:rPr spc="5" dirty="0"/>
              <a:t> </a:t>
            </a:r>
            <a:r>
              <a:rPr spc="-10" dirty="0"/>
              <a:t>Kinesiology</a:t>
            </a:r>
            <a:r>
              <a:rPr dirty="0"/>
              <a:t> </a:t>
            </a:r>
            <a:r>
              <a:rPr spc="-5" dirty="0"/>
              <a:t>in</a:t>
            </a:r>
            <a:r>
              <a:rPr dirty="0"/>
              <a:t> </a:t>
            </a:r>
            <a:r>
              <a:rPr spc="-25" dirty="0"/>
              <a:t>physical </a:t>
            </a:r>
            <a:r>
              <a:rPr spc="-890" dirty="0"/>
              <a:t> </a:t>
            </a:r>
            <a:r>
              <a:rPr spc="-20" dirty="0"/>
              <a:t>Education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7461"/>
            <a:ext cx="7983220" cy="488188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74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Self </a:t>
            </a:r>
            <a:r>
              <a:rPr sz="2700" spc="-15" dirty="0">
                <a:latin typeface="Calibri"/>
                <a:cs typeface="Calibri"/>
              </a:rPr>
              <a:t>realization </a:t>
            </a:r>
            <a:r>
              <a:rPr sz="2700" dirty="0">
                <a:latin typeface="Calibri"/>
                <a:cs typeface="Calibri"/>
              </a:rPr>
              <a:t>about </a:t>
            </a:r>
            <a:r>
              <a:rPr sz="2700" spc="-5" dirty="0">
                <a:latin typeface="Calibri"/>
                <a:cs typeface="Calibri"/>
              </a:rPr>
              <a:t>own </a:t>
            </a:r>
            <a:r>
              <a:rPr sz="2700" spc="-10" dirty="0">
                <a:latin typeface="Calibri"/>
                <a:cs typeface="Calibri"/>
              </a:rPr>
              <a:t>performance </a:t>
            </a:r>
            <a:r>
              <a:rPr sz="2700" dirty="0">
                <a:latin typeface="Calibri"/>
                <a:cs typeface="Calibri"/>
              </a:rPr>
              <a:t>is </a:t>
            </a:r>
            <a:r>
              <a:rPr sz="2700" spc="-15" dirty="0">
                <a:latin typeface="Calibri"/>
                <a:cs typeface="Calibri"/>
              </a:rPr>
              <a:t>best realized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by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10" dirty="0">
                <a:latin typeface="Calibri"/>
                <a:cs typeface="Calibri"/>
              </a:rPr>
              <a:t>athlete </a:t>
            </a:r>
            <a:r>
              <a:rPr sz="2700" spc="-5" dirty="0">
                <a:latin typeface="Calibri"/>
                <a:cs typeface="Calibri"/>
              </a:rPr>
              <a:t>themselves </a:t>
            </a:r>
            <a:r>
              <a:rPr sz="2700" dirty="0">
                <a:latin typeface="Calibri"/>
                <a:cs typeface="Calibri"/>
              </a:rPr>
              <a:t>with the </a:t>
            </a:r>
            <a:r>
              <a:rPr sz="2700" spc="-10" dirty="0">
                <a:latin typeface="Calibri"/>
                <a:cs typeface="Calibri"/>
              </a:rPr>
              <a:t>background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kinesiology.</a:t>
            </a:r>
            <a:endParaRPr sz="2700">
              <a:latin typeface="Calibri"/>
              <a:cs typeface="Calibri"/>
            </a:endParaRPr>
          </a:p>
          <a:p>
            <a:pPr marL="355600" marR="179705" indent="-342900">
              <a:lnSpc>
                <a:spcPts val="2590"/>
              </a:lnSpc>
              <a:spcBef>
                <a:spcPts val="63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spc="-120" dirty="0">
                <a:latin typeface="Calibri"/>
                <a:cs typeface="Calibri"/>
              </a:rPr>
              <a:t>To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discover </a:t>
            </a:r>
            <a:r>
              <a:rPr sz="2700" dirty="0">
                <a:latin typeface="Calibri"/>
                <a:cs typeface="Calibri"/>
              </a:rPr>
              <a:t>and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recognize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underlying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principles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movement.</a:t>
            </a:r>
            <a:endParaRPr sz="2700">
              <a:latin typeface="Calibri"/>
              <a:cs typeface="Calibri"/>
            </a:endParaRPr>
          </a:p>
          <a:p>
            <a:pPr marL="355600" marR="274955" indent="-342900">
              <a:lnSpc>
                <a:spcPct val="8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It is an </a:t>
            </a:r>
            <a:r>
              <a:rPr sz="2700" spc="-5" dirty="0">
                <a:latin typeface="Calibri"/>
                <a:cs typeface="Calibri"/>
              </a:rPr>
              <a:t>educational </a:t>
            </a:r>
            <a:r>
              <a:rPr sz="2700" spc="-10" dirty="0">
                <a:latin typeface="Calibri"/>
                <a:cs typeface="Calibri"/>
              </a:rPr>
              <a:t>experience </a:t>
            </a:r>
            <a:r>
              <a:rPr sz="2700" spc="-25" dirty="0">
                <a:latin typeface="Calibri"/>
                <a:cs typeface="Calibri"/>
              </a:rPr>
              <a:t>for </a:t>
            </a:r>
            <a:r>
              <a:rPr sz="2700" spc="-15" dirty="0">
                <a:latin typeface="Calibri"/>
                <a:cs typeface="Calibri"/>
              </a:rPr>
              <a:t>physical </a:t>
            </a:r>
            <a:r>
              <a:rPr sz="2700" spc="-10" dirty="0">
                <a:latin typeface="Calibri"/>
                <a:cs typeface="Calibri"/>
              </a:rPr>
              <a:t>education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and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physical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medicine.</a:t>
            </a:r>
            <a:endParaRPr sz="2700">
              <a:latin typeface="Calibri"/>
              <a:cs typeface="Calibri"/>
            </a:endParaRPr>
          </a:p>
          <a:p>
            <a:pPr marL="355600" marR="468630" indent="-342900">
              <a:lnSpc>
                <a:spcPct val="80000"/>
              </a:lnSpc>
              <a:spcBef>
                <a:spcPts val="64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spc="-25" dirty="0">
                <a:latin typeface="Calibri"/>
                <a:cs typeface="Calibri"/>
              </a:rPr>
              <a:t>Effective </a:t>
            </a:r>
            <a:r>
              <a:rPr sz="2700" spc="-5" dirty="0">
                <a:latin typeface="Calibri"/>
                <a:cs typeface="Calibri"/>
              </a:rPr>
              <a:t>teaching of </a:t>
            </a:r>
            <a:r>
              <a:rPr sz="2700" spc="-10" dirty="0">
                <a:latin typeface="Calibri"/>
                <a:cs typeface="Calibri"/>
              </a:rPr>
              <a:t>motor </a:t>
            </a:r>
            <a:r>
              <a:rPr sz="2700" spc="-5" dirty="0">
                <a:latin typeface="Calibri"/>
                <a:cs typeface="Calibri"/>
              </a:rPr>
              <a:t>skills </a:t>
            </a:r>
            <a:r>
              <a:rPr sz="2700" dirty="0">
                <a:latin typeface="Calibri"/>
                <a:cs typeface="Calibri"/>
              </a:rPr>
              <a:t>with </a:t>
            </a:r>
            <a:r>
              <a:rPr sz="2700" spc="-10" dirty="0">
                <a:latin typeface="Calibri"/>
                <a:cs typeface="Calibri"/>
              </a:rPr>
              <a:t>knowledge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kinesiology</a:t>
            </a:r>
            <a:r>
              <a:rPr sz="2700" spc="-15" dirty="0">
                <a:latin typeface="Calibri"/>
                <a:cs typeface="Calibri"/>
              </a:rPr>
              <a:t> are best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achieved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in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regards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to</a:t>
            </a:r>
            <a:endParaRPr sz="2700">
              <a:latin typeface="Calibri"/>
              <a:cs typeface="Calibri"/>
            </a:endParaRPr>
          </a:p>
          <a:p>
            <a:pPr marL="245745">
              <a:lnSpc>
                <a:spcPct val="100000"/>
              </a:lnSpc>
              <a:spcBef>
                <a:spcPts val="5"/>
              </a:spcBef>
            </a:pPr>
            <a:r>
              <a:rPr sz="2700" spc="-10" dirty="0">
                <a:latin typeface="Calibri"/>
                <a:cs typeface="Calibri"/>
              </a:rPr>
              <a:t>a.Fundamental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motor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skills</a:t>
            </a:r>
            <a:endParaRPr sz="2700">
              <a:latin typeface="Calibri"/>
              <a:cs typeface="Calibri"/>
            </a:endParaRPr>
          </a:p>
          <a:p>
            <a:pPr marL="245745">
              <a:lnSpc>
                <a:spcPct val="100000"/>
              </a:lnSpc>
            </a:pPr>
            <a:r>
              <a:rPr sz="2700" spc="-5" dirty="0">
                <a:latin typeface="Calibri"/>
                <a:cs typeface="Calibri"/>
              </a:rPr>
              <a:t>b.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Specialized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motor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skills</a:t>
            </a:r>
            <a:endParaRPr sz="2700">
              <a:latin typeface="Calibri"/>
              <a:cs typeface="Calibri"/>
            </a:endParaRPr>
          </a:p>
          <a:p>
            <a:pPr marL="355600" marR="470534" indent="-342900">
              <a:lnSpc>
                <a:spcPct val="80000"/>
              </a:lnSpc>
              <a:spcBef>
                <a:spcPts val="64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spc="-15" dirty="0">
                <a:latin typeface="Calibri"/>
                <a:cs typeface="Calibri"/>
              </a:rPr>
              <a:t>Evaluation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spc="-25" dirty="0">
                <a:latin typeface="Calibri"/>
                <a:cs typeface="Calibri"/>
              </a:rPr>
              <a:t>exercise </a:t>
            </a:r>
            <a:r>
              <a:rPr sz="2700" dirty="0">
                <a:latin typeface="Calibri"/>
                <a:cs typeface="Calibri"/>
              </a:rPr>
              <a:t>and activity </a:t>
            </a:r>
            <a:r>
              <a:rPr sz="2700" spc="-15" dirty="0">
                <a:latin typeface="Calibri"/>
                <a:cs typeface="Calibri"/>
              </a:rPr>
              <a:t>from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10" dirty="0">
                <a:latin typeface="Calibri"/>
                <a:cs typeface="Calibri"/>
              </a:rPr>
              <a:t>point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view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of</a:t>
            </a:r>
            <a:r>
              <a:rPr sz="2700" dirty="0">
                <a:latin typeface="Calibri"/>
                <a:cs typeface="Calibri"/>
              </a:rPr>
              <a:t> their</a:t>
            </a:r>
            <a:r>
              <a:rPr sz="2700" spc="-20" dirty="0">
                <a:latin typeface="Calibri"/>
                <a:cs typeface="Calibri"/>
              </a:rPr>
              <a:t> effect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on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human</a:t>
            </a:r>
            <a:r>
              <a:rPr sz="2700" spc="-15" dirty="0">
                <a:latin typeface="Calibri"/>
                <a:cs typeface="Calibri"/>
              </a:rPr>
              <a:t> structure.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00350" marR="5080" indent="-27882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Importance</a:t>
            </a:r>
            <a:r>
              <a:rPr spc="-5" dirty="0"/>
              <a:t> of</a:t>
            </a:r>
            <a:r>
              <a:rPr spc="5" dirty="0"/>
              <a:t> </a:t>
            </a:r>
            <a:r>
              <a:rPr spc="-10" dirty="0"/>
              <a:t>Kinesiology</a:t>
            </a:r>
            <a:r>
              <a:rPr dirty="0"/>
              <a:t> </a:t>
            </a:r>
            <a:r>
              <a:rPr spc="-5" dirty="0"/>
              <a:t>in</a:t>
            </a:r>
            <a:r>
              <a:rPr dirty="0"/>
              <a:t> </a:t>
            </a:r>
            <a:r>
              <a:rPr spc="-25" dirty="0"/>
              <a:t>physical </a:t>
            </a:r>
            <a:r>
              <a:rPr spc="-890" dirty="0"/>
              <a:t> </a:t>
            </a:r>
            <a:r>
              <a:rPr spc="-20" dirty="0"/>
              <a:t>Education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7689215" cy="2075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26873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For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physiotherapy,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physical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medicine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purposes.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For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postural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analysis,</a:t>
            </a:r>
            <a:r>
              <a:rPr sz="3200" dirty="0">
                <a:latin typeface="Calibri"/>
                <a:cs typeface="Calibri"/>
              </a:rPr>
              <a:t> and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corrective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physical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education.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00350" marR="5080" indent="-27882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Importance</a:t>
            </a:r>
            <a:r>
              <a:rPr spc="-5" dirty="0"/>
              <a:t> of</a:t>
            </a:r>
            <a:r>
              <a:rPr spc="5" dirty="0"/>
              <a:t> </a:t>
            </a:r>
            <a:r>
              <a:rPr spc="-10" dirty="0"/>
              <a:t>Kinesiology</a:t>
            </a:r>
            <a:r>
              <a:rPr dirty="0"/>
              <a:t> </a:t>
            </a:r>
            <a:r>
              <a:rPr spc="-5" dirty="0"/>
              <a:t>in</a:t>
            </a:r>
            <a:r>
              <a:rPr dirty="0"/>
              <a:t> </a:t>
            </a:r>
            <a:r>
              <a:rPr spc="-25" dirty="0"/>
              <a:t>physical </a:t>
            </a:r>
            <a:r>
              <a:rPr spc="-890" dirty="0"/>
              <a:t> </a:t>
            </a:r>
            <a:r>
              <a:rPr spc="-20" dirty="0"/>
              <a:t>Education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7987030" cy="2562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i="1" u="heavy" spc="-1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provide</a:t>
            </a:r>
            <a:r>
              <a:rPr sz="32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future </a:t>
            </a:r>
            <a:r>
              <a:rPr sz="32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physical</a:t>
            </a:r>
            <a:r>
              <a:rPr sz="3200" b="1" i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education </a:t>
            </a:r>
            <a:r>
              <a:rPr sz="3200" b="1" i="1" dirty="0">
                <a:latin typeface="Calibri"/>
                <a:cs typeface="Calibri"/>
              </a:rPr>
              <a:t> </a:t>
            </a:r>
            <a:r>
              <a:rPr sz="3200" b="1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teacher/coaches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with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knowledge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necessary </a:t>
            </a:r>
            <a:r>
              <a:rPr sz="3200" b="1" i="1" spc="-710" dirty="0">
                <a:latin typeface="Calibri"/>
                <a:cs typeface="Calibri"/>
              </a:rPr>
              <a:t> </a:t>
            </a:r>
            <a:r>
              <a:rPr sz="3200" b="1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</a:t>
            </a:r>
            <a:r>
              <a:rPr sz="32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analyzing</a:t>
            </a:r>
            <a:r>
              <a:rPr sz="3200" b="1" i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human</a:t>
            </a:r>
            <a:r>
              <a:rPr sz="3200" b="1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motion.</a:t>
            </a:r>
            <a:endParaRPr sz="3200">
              <a:latin typeface="Calibri"/>
              <a:cs typeface="Calibri"/>
            </a:endParaRPr>
          </a:p>
          <a:p>
            <a:pPr marL="12700" marR="909319">
              <a:lnSpc>
                <a:spcPct val="100000"/>
              </a:lnSpc>
              <a:spcBef>
                <a:spcPts val="770"/>
              </a:spcBef>
            </a:pPr>
            <a:r>
              <a:rPr sz="3200" spc="-10" dirty="0">
                <a:latin typeface="Calibri"/>
                <a:cs typeface="Calibri"/>
              </a:rPr>
              <a:t>Analysis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specific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to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musculoskeletal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system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involved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 the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motion.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0" y="3313557"/>
            <a:ext cx="4343400" cy="354444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00350" marR="5080" indent="-27882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Importance</a:t>
            </a:r>
            <a:r>
              <a:rPr spc="-5" dirty="0"/>
              <a:t> of</a:t>
            </a:r>
            <a:r>
              <a:rPr spc="5" dirty="0"/>
              <a:t> </a:t>
            </a:r>
            <a:r>
              <a:rPr spc="-10" dirty="0"/>
              <a:t>Kinesiology</a:t>
            </a:r>
            <a:r>
              <a:rPr dirty="0"/>
              <a:t> </a:t>
            </a:r>
            <a:r>
              <a:rPr spc="-5" dirty="0"/>
              <a:t>in</a:t>
            </a:r>
            <a:r>
              <a:rPr dirty="0"/>
              <a:t> </a:t>
            </a:r>
            <a:r>
              <a:rPr spc="-25" dirty="0"/>
              <a:t>physical </a:t>
            </a:r>
            <a:r>
              <a:rPr spc="-890" dirty="0"/>
              <a:t> </a:t>
            </a:r>
            <a:r>
              <a:rPr spc="-20" dirty="0"/>
              <a:t>Education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493760" cy="3050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984250" algn="just">
              <a:lnSpc>
                <a:spcPct val="100000"/>
              </a:lnSpc>
              <a:spcBef>
                <a:spcPts val="105"/>
              </a:spcBef>
            </a:pPr>
            <a:r>
              <a:rPr sz="3200" b="1" i="1" u="heavy" spc="-1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 </a:t>
            </a:r>
            <a:r>
              <a:rPr sz="32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assist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 the learning and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improvement of </a:t>
            </a:r>
            <a:r>
              <a:rPr sz="3200" b="1" i="1" spc="-710" dirty="0">
                <a:latin typeface="Calibri"/>
                <a:cs typeface="Calibri"/>
              </a:rPr>
              <a:t>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motor skills via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application of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analysis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</a:t>
            </a:r>
            <a:r>
              <a:rPr sz="3200" b="1" i="1" spc="-710" dirty="0">
                <a:latin typeface="Calibri"/>
                <a:cs typeface="Calibri"/>
              </a:rPr>
              <a:t>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motion.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latin typeface="Calibri"/>
                <a:cs typeface="Calibri"/>
              </a:rPr>
              <a:t>Using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findings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analysis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to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formulate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 ideal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technique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 the </a:t>
            </a:r>
            <a:r>
              <a:rPr sz="3200" spc="-10" dirty="0">
                <a:latin typeface="Calibri"/>
                <a:cs typeface="Calibri"/>
              </a:rPr>
              <a:t>motor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action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which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assists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learning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it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also in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comparison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improve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it.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2797" y="4675884"/>
            <a:ext cx="3683273" cy="218211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00350" marR="5080" indent="-27882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Importance</a:t>
            </a:r>
            <a:r>
              <a:rPr spc="-5" dirty="0"/>
              <a:t> of</a:t>
            </a:r>
            <a:r>
              <a:rPr spc="5" dirty="0"/>
              <a:t> </a:t>
            </a:r>
            <a:r>
              <a:rPr spc="-10" dirty="0"/>
              <a:t>Kinesiology</a:t>
            </a:r>
            <a:r>
              <a:rPr dirty="0"/>
              <a:t> </a:t>
            </a:r>
            <a:r>
              <a:rPr spc="-5" dirty="0"/>
              <a:t>in</a:t>
            </a:r>
            <a:r>
              <a:rPr dirty="0"/>
              <a:t> </a:t>
            </a:r>
            <a:r>
              <a:rPr spc="-25" dirty="0"/>
              <a:t>physical </a:t>
            </a:r>
            <a:r>
              <a:rPr spc="-890" dirty="0"/>
              <a:t> </a:t>
            </a:r>
            <a:r>
              <a:rPr spc="-20" dirty="0"/>
              <a:t>Education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726122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With</a:t>
            </a:r>
            <a:r>
              <a:rPr sz="32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applied</a:t>
            </a:r>
            <a:r>
              <a:rPr sz="3200" b="1" i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anatomic</a:t>
            </a:r>
            <a:r>
              <a:rPr sz="3200" b="1" i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background</a:t>
            </a:r>
            <a:r>
              <a:rPr sz="3200" b="1" i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</a:t>
            </a:r>
            <a:r>
              <a:rPr sz="3200" b="1" i="1" spc="-710" dirty="0">
                <a:latin typeface="Calibri"/>
                <a:cs typeface="Calibri"/>
              </a:rPr>
              <a:t>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knowledge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kinesiology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helps </a:t>
            </a:r>
            <a:r>
              <a:rPr sz="3200" b="1" i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 </a:t>
            </a:r>
            <a:r>
              <a:rPr sz="32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prevent </a:t>
            </a:r>
            <a:r>
              <a:rPr sz="3200" b="1" i="1" spc="-5" dirty="0">
                <a:latin typeface="Calibri"/>
                <a:cs typeface="Calibri"/>
              </a:rPr>
              <a:t>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injuries.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3353" y="3649349"/>
            <a:ext cx="4569092" cy="309901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4712" y="1962124"/>
            <a:ext cx="6926326" cy="467829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00350" marR="5080" indent="-27882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Importance</a:t>
            </a:r>
            <a:r>
              <a:rPr spc="-5" dirty="0"/>
              <a:t> of</a:t>
            </a:r>
            <a:r>
              <a:rPr spc="5" dirty="0"/>
              <a:t> </a:t>
            </a:r>
            <a:r>
              <a:rPr spc="-10" dirty="0"/>
              <a:t>Kinesiology</a:t>
            </a:r>
            <a:r>
              <a:rPr dirty="0"/>
              <a:t> </a:t>
            </a:r>
            <a:r>
              <a:rPr spc="-5" dirty="0"/>
              <a:t>in</a:t>
            </a:r>
            <a:r>
              <a:rPr dirty="0"/>
              <a:t> </a:t>
            </a:r>
            <a:r>
              <a:rPr spc="-25" dirty="0"/>
              <a:t>physical </a:t>
            </a:r>
            <a:r>
              <a:rPr spc="-890" dirty="0"/>
              <a:t> </a:t>
            </a:r>
            <a:r>
              <a:rPr spc="-20" dirty="0"/>
              <a:t>Education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510258"/>
            <a:ext cx="8298180" cy="509905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3200" b="1" i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Economy</a:t>
            </a:r>
            <a:r>
              <a:rPr sz="3200" b="1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3200" b="1" i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movement</a:t>
            </a:r>
            <a:r>
              <a:rPr sz="3200" b="1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can</a:t>
            </a:r>
            <a:r>
              <a:rPr sz="3200" b="1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ensured.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latin typeface="Calibri"/>
                <a:cs typeface="Calibri"/>
              </a:rPr>
              <a:t>As,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inefficiencies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unnecessary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movements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are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removed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from</a:t>
            </a:r>
            <a:r>
              <a:rPr sz="3200" spc="-5" dirty="0">
                <a:latin typeface="Calibri"/>
                <a:cs typeface="Calibri"/>
              </a:rPr>
              <a:t> the </a:t>
            </a:r>
            <a:r>
              <a:rPr sz="3200" spc="-10" dirty="0">
                <a:latin typeface="Calibri"/>
                <a:cs typeface="Calibri"/>
              </a:rPr>
              <a:t>movement.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b="1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Effectiveness</a:t>
            </a:r>
            <a:r>
              <a:rPr sz="32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movement</a:t>
            </a:r>
            <a:r>
              <a:rPr sz="3200" b="1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can</a:t>
            </a:r>
            <a:r>
              <a:rPr sz="3200" b="1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ensured.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latin typeface="Calibri"/>
                <a:cs typeface="Calibri"/>
              </a:rPr>
              <a:t>What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do</a:t>
            </a:r>
            <a:r>
              <a:rPr sz="3200" spc="-15" dirty="0">
                <a:latin typeface="Calibri"/>
                <a:cs typeface="Calibri"/>
              </a:rPr>
              <a:t> you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mean </a:t>
            </a:r>
            <a:r>
              <a:rPr sz="3200" spc="-10" dirty="0">
                <a:latin typeface="Calibri"/>
                <a:cs typeface="Calibri"/>
              </a:rPr>
              <a:t>by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Effectiveness?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400">
              <a:latin typeface="Calibri"/>
              <a:cs typeface="Calibri"/>
            </a:endParaRPr>
          </a:p>
          <a:p>
            <a:pPr marL="12700" marR="391795">
              <a:lnSpc>
                <a:spcPct val="100000"/>
              </a:lnSpc>
            </a:pPr>
            <a:r>
              <a:rPr sz="3200" b="1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clinical/rehabilitation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purposes kinesiology </a:t>
            </a:r>
            <a:r>
              <a:rPr sz="3200" b="1" i="1" spc="-710" dirty="0">
                <a:latin typeface="Calibri"/>
                <a:cs typeface="Calibri"/>
              </a:rPr>
              <a:t>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has</a:t>
            </a:r>
            <a:r>
              <a:rPr sz="32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great</a:t>
            </a:r>
            <a:r>
              <a:rPr sz="3200" b="1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importance.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00350" marR="5080" indent="-27882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Importance</a:t>
            </a:r>
            <a:r>
              <a:rPr spc="-5" dirty="0"/>
              <a:t> of</a:t>
            </a:r>
            <a:r>
              <a:rPr spc="5" dirty="0"/>
              <a:t> </a:t>
            </a:r>
            <a:r>
              <a:rPr spc="-10" dirty="0"/>
              <a:t>Kinesiology</a:t>
            </a:r>
            <a:r>
              <a:rPr dirty="0"/>
              <a:t> </a:t>
            </a:r>
            <a:r>
              <a:rPr spc="-5" dirty="0"/>
              <a:t>in</a:t>
            </a:r>
            <a:r>
              <a:rPr dirty="0"/>
              <a:t> </a:t>
            </a:r>
            <a:r>
              <a:rPr spc="-25" dirty="0"/>
              <a:t>physical </a:t>
            </a:r>
            <a:r>
              <a:rPr spc="-890" dirty="0"/>
              <a:t> </a:t>
            </a:r>
            <a:r>
              <a:rPr spc="-20" dirty="0"/>
              <a:t>Education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683766"/>
            <a:ext cx="812800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Designing</a:t>
            </a:r>
            <a:r>
              <a:rPr sz="3200" b="1" i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sz="3200" b="1" i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teaching</a:t>
            </a:r>
            <a:r>
              <a:rPr sz="3200" b="1" i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exercise/conditioning</a:t>
            </a:r>
            <a:endParaRPr sz="3200">
              <a:latin typeface="Calibri"/>
              <a:cs typeface="Calibri"/>
            </a:endParaRPr>
          </a:p>
          <a:p>
            <a:pPr marL="12700" marR="662305">
              <a:lnSpc>
                <a:spcPct val="100000"/>
              </a:lnSpc>
            </a:pPr>
            <a:r>
              <a:rPr sz="32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/fundamental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movements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knowledge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</a:t>
            </a:r>
            <a:r>
              <a:rPr sz="3200" b="1" i="1" spc="-710" dirty="0">
                <a:latin typeface="Calibri"/>
                <a:cs typeface="Calibri"/>
              </a:rPr>
              <a:t>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kinesiology</a:t>
            </a:r>
            <a:r>
              <a:rPr sz="3200" b="1" i="1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is </a:t>
            </a:r>
            <a:r>
              <a:rPr sz="32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must.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9732" y="3828480"/>
            <a:ext cx="4155330" cy="290456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00350" marR="5080" indent="-27882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Importance</a:t>
            </a:r>
            <a:r>
              <a:rPr spc="-5" dirty="0"/>
              <a:t> of</a:t>
            </a:r>
            <a:r>
              <a:rPr spc="5" dirty="0"/>
              <a:t> </a:t>
            </a:r>
            <a:r>
              <a:rPr spc="-10" dirty="0"/>
              <a:t>Kinesiology</a:t>
            </a:r>
            <a:r>
              <a:rPr dirty="0"/>
              <a:t> </a:t>
            </a:r>
            <a:r>
              <a:rPr spc="-5" dirty="0"/>
              <a:t>in</a:t>
            </a:r>
            <a:r>
              <a:rPr dirty="0"/>
              <a:t> </a:t>
            </a:r>
            <a:r>
              <a:rPr spc="-25" dirty="0"/>
              <a:t>physical </a:t>
            </a:r>
            <a:r>
              <a:rPr spc="-890" dirty="0"/>
              <a:t> </a:t>
            </a:r>
            <a:r>
              <a:rPr spc="-20" dirty="0"/>
              <a:t>Education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79248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physiotherapy, </a:t>
            </a:r>
            <a:r>
              <a:rPr sz="3200" b="1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physical</a:t>
            </a:r>
            <a:r>
              <a:rPr sz="3200" b="1" i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medicine</a:t>
            </a:r>
            <a:r>
              <a:rPr sz="32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purposes.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363544"/>
            <a:ext cx="753935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</a:t>
            </a:r>
            <a:r>
              <a:rPr sz="32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postural</a:t>
            </a:r>
            <a:r>
              <a:rPr sz="3200" b="1" i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analysis,</a:t>
            </a:r>
            <a:r>
              <a:rPr sz="3200" b="1" i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corrective</a:t>
            </a:r>
            <a:r>
              <a:rPr sz="3200" b="1" i="1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physical </a:t>
            </a:r>
            <a:r>
              <a:rPr sz="3200" b="1" i="1" spc="-710" dirty="0">
                <a:latin typeface="Calibri"/>
                <a:cs typeface="Calibri"/>
              </a:rPr>
              <a:t>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education.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3783" y="4540503"/>
            <a:ext cx="3557016" cy="172462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7613" y="461594"/>
            <a:ext cx="46634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25115" algn="l"/>
              </a:tabLst>
            </a:pPr>
            <a:r>
              <a:rPr sz="4400" spc="-15" dirty="0"/>
              <a:t>Anatomical	Position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2446" y="1628863"/>
            <a:ext cx="7780842" cy="47283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3876" y="461594"/>
            <a:ext cx="50165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Kinesiology-Definition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37461"/>
            <a:ext cx="7584440" cy="4881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Thus,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kinesiology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can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be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defined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as,</a:t>
            </a:r>
            <a:endParaRPr sz="2700">
              <a:latin typeface="Calibri"/>
              <a:cs typeface="Calibri"/>
            </a:endParaRPr>
          </a:p>
          <a:p>
            <a:pPr marL="355600" marR="5080" indent="-342900">
              <a:lnSpc>
                <a:spcPts val="2590"/>
              </a:lnSpc>
              <a:spcBef>
                <a:spcPts val="63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“Kinesiology </a:t>
            </a:r>
            <a:r>
              <a:rPr sz="2700" dirty="0">
                <a:latin typeface="Calibri"/>
                <a:cs typeface="Calibri"/>
              </a:rPr>
              <a:t>is a </a:t>
            </a:r>
            <a:r>
              <a:rPr sz="2700" spc="-5" dirty="0">
                <a:latin typeface="Calibri"/>
                <a:cs typeface="Calibri"/>
              </a:rPr>
              <a:t>whole scholarly field of </a:t>
            </a:r>
            <a:r>
              <a:rPr sz="2700" dirty="0">
                <a:latin typeface="Calibri"/>
                <a:cs typeface="Calibri"/>
              </a:rPr>
              <a:t>motion 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analysis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that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analyzes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movement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on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basis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anatomical(osteology,arthrology,myological,etc.), 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physiological </a:t>
            </a:r>
            <a:r>
              <a:rPr sz="2700" dirty="0">
                <a:latin typeface="Calibri"/>
                <a:cs typeface="Calibri"/>
              </a:rPr>
              <a:t>and </a:t>
            </a:r>
            <a:r>
              <a:rPr sz="2700" spc="-10" dirty="0">
                <a:latin typeface="Calibri"/>
                <a:cs typeface="Calibri"/>
              </a:rPr>
              <a:t>associated </a:t>
            </a:r>
            <a:r>
              <a:rPr sz="2700" spc="-5" dirty="0">
                <a:latin typeface="Calibri"/>
                <a:cs typeface="Calibri"/>
              </a:rPr>
              <a:t>mechanical principle 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relevant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to</a:t>
            </a:r>
            <a:r>
              <a:rPr sz="2700" spc="-5" dirty="0">
                <a:latin typeface="Calibri"/>
                <a:cs typeface="Calibri"/>
              </a:rPr>
              <a:t> it.</a:t>
            </a:r>
            <a:endParaRPr sz="2700">
              <a:latin typeface="Calibri"/>
              <a:cs typeface="Calibri"/>
            </a:endParaRPr>
          </a:p>
          <a:p>
            <a:pPr marL="355600" marR="813435" indent="-342900">
              <a:lnSpc>
                <a:spcPct val="80000"/>
              </a:lnSpc>
              <a:spcBef>
                <a:spcPts val="6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It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seeks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to</a:t>
            </a:r>
            <a:r>
              <a:rPr sz="2700" spc="-10" dirty="0">
                <a:latin typeface="Calibri"/>
                <a:cs typeface="Calibri"/>
              </a:rPr>
              <a:t> answer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following questions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about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movement:</a:t>
            </a:r>
            <a:endParaRPr sz="27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romanLcPeriod"/>
              <a:tabLst>
                <a:tab pos="527685" algn="l"/>
                <a:tab pos="528320" algn="l"/>
              </a:tabLst>
            </a:pPr>
            <a:r>
              <a:rPr sz="2700" dirty="0">
                <a:latin typeface="Calibri"/>
                <a:cs typeface="Calibri"/>
              </a:rPr>
              <a:t>Which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bones,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muscle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and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joints</a:t>
            </a:r>
            <a:r>
              <a:rPr sz="2700" spc="-15" dirty="0">
                <a:latin typeface="Calibri"/>
                <a:cs typeface="Calibri"/>
              </a:rPr>
              <a:t> are involved?</a:t>
            </a:r>
            <a:endParaRPr sz="27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AutoNum type="romanLcPeriod"/>
              <a:tabLst>
                <a:tab pos="527685" algn="l"/>
                <a:tab pos="528320" algn="l"/>
              </a:tabLst>
            </a:pPr>
            <a:r>
              <a:rPr sz="2700" spc="-10" dirty="0">
                <a:latin typeface="Calibri"/>
                <a:cs typeface="Calibri"/>
              </a:rPr>
              <a:t>What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is the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degree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of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their</a:t>
            </a:r>
            <a:r>
              <a:rPr sz="2700" spc="-15" dirty="0">
                <a:latin typeface="Calibri"/>
                <a:cs typeface="Calibri"/>
              </a:rPr>
              <a:t> involvement?</a:t>
            </a:r>
            <a:endParaRPr sz="27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romanLcPeriod"/>
              <a:tabLst>
                <a:tab pos="527685" algn="l"/>
                <a:tab pos="528320" algn="l"/>
              </a:tabLst>
            </a:pPr>
            <a:r>
              <a:rPr sz="2700" spc="-10" dirty="0">
                <a:latin typeface="Calibri"/>
                <a:cs typeface="Calibri"/>
              </a:rPr>
              <a:t>What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is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sequence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of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their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involvement?</a:t>
            </a:r>
            <a:endParaRPr sz="2700">
              <a:latin typeface="Calibri"/>
              <a:cs typeface="Calibri"/>
            </a:endParaRPr>
          </a:p>
          <a:p>
            <a:pPr marL="527685" marR="502284" indent="-515620">
              <a:lnSpc>
                <a:spcPct val="80000"/>
              </a:lnSpc>
              <a:spcBef>
                <a:spcPts val="645"/>
              </a:spcBef>
              <a:buAutoNum type="romanLcPeriod"/>
              <a:tabLst>
                <a:tab pos="527685" algn="l"/>
                <a:tab pos="528320" algn="l"/>
              </a:tabLst>
            </a:pPr>
            <a:r>
              <a:rPr sz="2700" spc="-10" dirty="0">
                <a:latin typeface="Calibri"/>
                <a:cs typeface="Calibri"/>
              </a:rPr>
              <a:t>What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mechanical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principles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are </a:t>
            </a:r>
            <a:r>
              <a:rPr sz="2700" dirty="0">
                <a:latin typeface="Calibri"/>
                <a:cs typeface="Calibri"/>
              </a:rPr>
              <a:t>applied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in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their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involvement?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2738" y="461594"/>
            <a:ext cx="68814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Fundamental</a:t>
            </a:r>
            <a:r>
              <a:rPr sz="4400" spc="-50" dirty="0"/>
              <a:t> </a:t>
            </a:r>
            <a:r>
              <a:rPr sz="4400" spc="-5" dirty="0"/>
              <a:t>Starting </a:t>
            </a:r>
            <a:r>
              <a:rPr sz="4400" spc="-10" dirty="0"/>
              <a:t>Position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4592" y="2423778"/>
            <a:ext cx="7593228" cy="373888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7657" y="461594"/>
            <a:ext cx="39490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Joint</a:t>
            </a:r>
            <a:r>
              <a:rPr sz="4400" spc="-90" dirty="0"/>
              <a:t> </a:t>
            </a:r>
            <a:r>
              <a:rPr sz="4400" spc="-10" dirty="0"/>
              <a:t>Movements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6851650" cy="3440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Also </a:t>
            </a:r>
            <a:r>
              <a:rPr sz="3200" dirty="0">
                <a:latin typeface="Calibri"/>
                <a:cs typeface="Calibri"/>
              </a:rPr>
              <a:t>known as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Anatomical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Movements.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4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3</a:t>
            </a:r>
            <a:r>
              <a:rPr sz="3200" spc="-5" dirty="0">
                <a:latin typeface="Calibri"/>
                <a:cs typeface="Calibri"/>
              </a:rPr>
              <a:t> kinds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-10" dirty="0">
                <a:latin typeface="Calibri"/>
                <a:cs typeface="Calibri"/>
              </a:rPr>
              <a:t> Joint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Movements:</a:t>
            </a:r>
            <a:endParaRPr sz="3200">
              <a:latin typeface="Calibri"/>
              <a:cs typeface="Calibri"/>
            </a:endParaRPr>
          </a:p>
          <a:p>
            <a:pPr marL="596900" lvl="1" indent="-400685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97535" algn="l"/>
              </a:tabLst>
            </a:pPr>
            <a:r>
              <a:rPr sz="3200" dirty="0">
                <a:latin typeface="Calibri"/>
                <a:cs typeface="Calibri"/>
              </a:rPr>
              <a:t>Angular </a:t>
            </a:r>
            <a:r>
              <a:rPr sz="3200" spc="-10" dirty="0">
                <a:latin typeface="Calibri"/>
                <a:cs typeface="Calibri"/>
              </a:rPr>
              <a:t>Movements</a:t>
            </a:r>
            <a:endParaRPr sz="3200">
              <a:latin typeface="Calibri"/>
              <a:cs typeface="Calibri"/>
            </a:endParaRPr>
          </a:p>
          <a:p>
            <a:pPr marL="598170" lvl="1" indent="-401955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98805" algn="l"/>
              </a:tabLst>
            </a:pPr>
            <a:r>
              <a:rPr sz="3200" spc="-20" dirty="0">
                <a:latin typeface="Calibri"/>
                <a:cs typeface="Calibri"/>
              </a:rPr>
              <a:t>Rotation </a:t>
            </a:r>
            <a:r>
              <a:rPr sz="3200" spc="-10" dirty="0">
                <a:latin typeface="Calibri"/>
                <a:cs typeface="Calibri"/>
              </a:rPr>
              <a:t>Movements</a:t>
            </a:r>
            <a:endParaRPr sz="3200">
              <a:latin typeface="Calibri"/>
              <a:cs typeface="Calibri"/>
            </a:endParaRPr>
          </a:p>
          <a:p>
            <a:pPr marL="598170" lvl="1" indent="-401955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598805" algn="l"/>
              </a:tabLst>
            </a:pPr>
            <a:r>
              <a:rPr sz="3200" spc="-5" dirty="0">
                <a:latin typeface="Calibri"/>
                <a:cs typeface="Calibri"/>
              </a:rPr>
              <a:t>Special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Movements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8092" y="461594"/>
            <a:ext cx="46132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Angular</a:t>
            </a:r>
            <a:r>
              <a:rPr sz="4400" spc="-30" dirty="0"/>
              <a:t> </a:t>
            </a:r>
            <a:r>
              <a:rPr sz="4400" spc="-10" dirty="0"/>
              <a:t>movements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58797"/>
            <a:ext cx="6594475" cy="431228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5080" indent="-342900">
              <a:lnSpc>
                <a:spcPts val="3460"/>
              </a:lnSpc>
              <a:spcBef>
                <a:spcPts val="53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Increase or </a:t>
            </a:r>
            <a:r>
              <a:rPr sz="3200" spc="-10" dirty="0">
                <a:latin typeface="Calibri"/>
                <a:cs typeface="Calibri"/>
              </a:rPr>
              <a:t>Decrease </a:t>
            </a:r>
            <a:r>
              <a:rPr sz="3200" dirty="0">
                <a:latin typeface="Calibri"/>
                <a:cs typeface="Calibri"/>
              </a:rPr>
              <a:t>in the angle </a:t>
            </a:r>
            <a:r>
              <a:rPr sz="3200" spc="-5" dirty="0">
                <a:latin typeface="Calibri"/>
                <a:cs typeface="Calibri"/>
              </a:rPr>
              <a:t>b/w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articulating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bones.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25" dirty="0">
                <a:latin typeface="Calibri"/>
                <a:cs typeface="Calibri"/>
              </a:rPr>
              <a:t>It’s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types;</a:t>
            </a:r>
            <a:endParaRPr sz="3200">
              <a:latin typeface="Calibri"/>
              <a:cs typeface="Calibri"/>
            </a:endParaRPr>
          </a:p>
          <a:p>
            <a:pPr marL="1076325" lvl="1" indent="-515620">
              <a:lnSpc>
                <a:spcPct val="100000"/>
              </a:lnSpc>
              <a:spcBef>
                <a:spcPts val="330"/>
              </a:spcBef>
              <a:buAutoNum type="romanUcPeriod"/>
              <a:tabLst>
                <a:tab pos="1076325" algn="l"/>
                <a:tab pos="1076960" algn="l"/>
              </a:tabLst>
            </a:pPr>
            <a:r>
              <a:rPr sz="2400" spc="-10" dirty="0">
                <a:latin typeface="Calibri"/>
                <a:cs typeface="Calibri"/>
              </a:rPr>
              <a:t>Flexion</a:t>
            </a:r>
            <a:endParaRPr sz="2400">
              <a:latin typeface="Calibri"/>
              <a:cs typeface="Calibri"/>
            </a:endParaRPr>
          </a:p>
          <a:p>
            <a:pPr marL="1076325" lvl="1" indent="-515620">
              <a:lnSpc>
                <a:spcPct val="100000"/>
              </a:lnSpc>
              <a:spcBef>
                <a:spcPts val="290"/>
              </a:spcBef>
              <a:buAutoNum type="romanUcPeriod"/>
              <a:tabLst>
                <a:tab pos="1076325" algn="l"/>
                <a:tab pos="1076960" algn="l"/>
              </a:tabLst>
            </a:pPr>
            <a:r>
              <a:rPr sz="2400" spc="-5" dirty="0">
                <a:latin typeface="Calibri"/>
                <a:cs typeface="Calibri"/>
              </a:rPr>
              <a:t>Extension</a:t>
            </a:r>
            <a:endParaRPr sz="2400">
              <a:latin typeface="Calibri"/>
              <a:cs typeface="Calibri"/>
            </a:endParaRPr>
          </a:p>
          <a:p>
            <a:pPr marL="1076325" lvl="1" indent="-515620">
              <a:lnSpc>
                <a:spcPct val="100000"/>
              </a:lnSpc>
              <a:spcBef>
                <a:spcPts val="290"/>
              </a:spcBef>
              <a:buAutoNum type="romanUcPeriod"/>
              <a:tabLst>
                <a:tab pos="1076325" algn="l"/>
                <a:tab pos="1076960" algn="l"/>
              </a:tabLst>
            </a:pPr>
            <a:r>
              <a:rPr sz="2400" spc="-10" dirty="0">
                <a:latin typeface="Calibri"/>
                <a:cs typeface="Calibri"/>
              </a:rPr>
              <a:t>Hyperextension</a:t>
            </a:r>
            <a:endParaRPr sz="2400">
              <a:latin typeface="Calibri"/>
              <a:cs typeface="Calibri"/>
            </a:endParaRPr>
          </a:p>
          <a:p>
            <a:pPr marL="1076325" lvl="1" indent="-515620">
              <a:lnSpc>
                <a:spcPct val="100000"/>
              </a:lnSpc>
              <a:spcBef>
                <a:spcPts val="290"/>
              </a:spcBef>
              <a:buAutoNum type="romanUcPeriod"/>
              <a:tabLst>
                <a:tab pos="1076325" algn="l"/>
                <a:tab pos="1076960" algn="l"/>
              </a:tabLst>
            </a:pPr>
            <a:r>
              <a:rPr sz="2400" dirty="0">
                <a:latin typeface="Calibri"/>
                <a:cs typeface="Calibri"/>
              </a:rPr>
              <a:t>Abduction</a:t>
            </a:r>
            <a:endParaRPr sz="2400">
              <a:latin typeface="Calibri"/>
              <a:cs typeface="Calibri"/>
            </a:endParaRPr>
          </a:p>
          <a:p>
            <a:pPr marL="1076325" lvl="1" indent="-515620">
              <a:lnSpc>
                <a:spcPct val="100000"/>
              </a:lnSpc>
              <a:spcBef>
                <a:spcPts val="285"/>
              </a:spcBef>
              <a:buAutoNum type="romanUcPeriod"/>
              <a:tabLst>
                <a:tab pos="1076325" algn="l"/>
                <a:tab pos="1076960" algn="l"/>
              </a:tabLst>
            </a:pPr>
            <a:r>
              <a:rPr sz="2400" dirty="0">
                <a:latin typeface="Calibri"/>
                <a:cs typeface="Calibri"/>
              </a:rPr>
              <a:t>Adduction</a:t>
            </a:r>
            <a:endParaRPr sz="2400">
              <a:latin typeface="Calibri"/>
              <a:cs typeface="Calibri"/>
            </a:endParaRPr>
          </a:p>
          <a:p>
            <a:pPr marL="1076325" lvl="1" indent="-515620">
              <a:lnSpc>
                <a:spcPct val="100000"/>
              </a:lnSpc>
              <a:spcBef>
                <a:spcPts val="290"/>
              </a:spcBef>
              <a:buAutoNum type="romanUcPeriod"/>
              <a:tabLst>
                <a:tab pos="1076325" algn="l"/>
                <a:tab pos="1076960" algn="l"/>
              </a:tabLst>
            </a:pPr>
            <a:r>
              <a:rPr sz="2400" spc="-10" dirty="0">
                <a:latin typeface="Calibri"/>
                <a:cs typeface="Calibri"/>
              </a:rPr>
              <a:t>Circumduction</a:t>
            </a:r>
            <a:endParaRPr sz="2400">
              <a:latin typeface="Calibri"/>
              <a:cs typeface="Calibri"/>
            </a:endParaRPr>
          </a:p>
          <a:p>
            <a:pPr marL="1076325" lvl="1" indent="-515620">
              <a:lnSpc>
                <a:spcPct val="100000"/>
              </a:lnSpc>
              <a:spcBef>
                <a:spcPts val="290"/>
              </a:spcBef>
              <a:buAutoNum type="romanUcPeriod"/>
              <a:tabLst>
                <a:tab pos="1076960" algn="l"/>
              </a:tabLst>
            </a:pPr>
            <a:r>
              <a:rPr sz="2400" spc="-15" dirty="0">
                <a:latin typeface="Calibri"/>
                <a:cs typeface="Calibri"/>
              </a:rPr>
              <a:t>Lateral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Flexion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505" y="2204885"/>
            <a:ext cx="4444236" cy="437593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1326" y="461594"/>
            <a:ext cx="16395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Flexion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10599"/>
            <a:ext cx="7912100" cy="431800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Decreasing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angle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b/w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articulation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bones.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75" dirty="0">
                <a:latin typeface="Calibri"/>
                <a:cs typeface="Calibri"/>
              </a:rPr>
              <a:t>Takes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body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forward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from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anatomical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position.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Allowed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in:</a:t>
            </a:r>
            <a:endParaRPr sz="32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38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3200" dirty="0">
                <a:latin typeface="Calibri"/>
                <a:cs typeface="Calibri"/>
              </a:rPr>
              <a:t>Ball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socket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Joint</a:t>
            </a:r>
            <a:endParaRPr sz="32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39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3200" spc="-5" dirty="0">
                <a:latin typeface="Calibri"/>
                <a:cs typeface="Calibri"/>
              </a:rPr>
              <a:t>Condyloid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joint</a:t>
            </a:r>
            <a:endParaRPr sz="32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38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3200" spc="-10" dirty="0">
                <a:latin typeface="Calibri"/>
                <a:cs typeface="Calibri"/>
              </a:rPr>
              <a:t>Hinge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joint</a:t>
            </a:r>
            <a:endParaRPr sz="32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39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3200" spc="-5" dirty="0">
                <a:latin typeface="Calibri"/>
                <a:cs typeface="Calibri"/>
              </a:rPr>
              <a:t>Pivot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joint</a:t>
            </a:r>
            <a:endParaRPr sz="32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384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3200" spc="-5" dirty="0">
                <a:latin typeface="Calibri"/>
                <a:cs typeface="Calibri"/>
              </a:rPr>
              <a:t>Saddle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joint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3213011"/>
            <a:ext cx="4079113" cy="303341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5670" y="461594"/>
            <a:ext cx="22352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Extension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17647"/>
            <a:ext cx="7703184" cy="441579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19"/>
              </a:spcBef>
              <a:buFont typeface="Arial MT"/>
              <a:buChar char="•"/>
              <a:tabLst>
                <a:tab pos="354965" algn="l"/>
                <a:tab pos="355600" algn="l"/>
                <a:tab pos="1821814" algn="l"/>
              </a:tabLst>
            </a:pPr>
            <a:r>
              <a:rPr sz="3000" spc="-5" dirty="0">
                <a:latin typeface="Calibri"/>
                <a:cs typeface="Calibri"/>
              </a:rPr>
              <a:t>Increase	angle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b/w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articulation</a:t>
            </a:r>
            <a:r>
              <a:rPr sz="3000" spc="-10" dirty="0">
                <a:latin typeface="Calibri"/>
                <a:cs typeface="Calibri"/>
              </a:rPr>
              <a:t> bones.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70" dirty="0">
                <a:latin typeface="Calibri"/>
                <a:cs typeface="Calibri"/>
              </a:rPr>
              <a:t>Takes</a:t>
            </a:r>
            <a:r>
              <a:rPr sz="3000" spc="-5" dirty="0">
                <a:latin typeface="Calibri"/>
                <a:cs typeface="Calibri"/>
              </a:rPr>
              <a:t> body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backward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from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anatomical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position.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Allowed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in:</a:t>
            </a:r>
            <a:endParaRPr sz="30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3000" dirty="0">
                <a:latin typeface="Calibri"/>
                <a:cs typeface="Calibri"/>
              </a:rPr>
              <a:t>Ball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socket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Joint</a:t>
            </a:r>
            <a:endParaRPr sz="30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72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3000" spc="-5" dirty="0">
                <a:latin typeface="Calibri"/>
                <a:cs typeface="Calibri"/>
              </a:rPr>
              <a:t>Condyloid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joint</a:t>
            </a:r>
            <a:endParaRPr sz="30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3000" spc="-10" dirty="0">
                <a:latin typeface="Calibri"/>
                <a:cs typeface="Calibri"/>
              </a:rPr>
              <a:t>Hinge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joint</a:t>
            </a:r>
            <a:endParaRPr sz="30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3000" spc="-10" dirty="0">
                <a:latin typeface="Calibri"/>
                <a:cs typeface="Calibri"/>
              </a:rPr>
              <a:t>Pivot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joint</a:t>
            </a:r>
            <a:endParaRPr sz="30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3000" spc="-5" dirty="0">
                <a:latin typeface="Calibri"/>
                <a:cs typeface="Calibri"/>
              </a:rPr>
              <a:t>Saddle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joint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9228" y="3428974"/>
            <a:ext cx="4171569" cy="310225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8910" y="461594"/>
            <a:ext cx="372935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Hyper</a:t>
            </a:r>
            <a:r>
              <a:rPr sz="4400" spc="-55" dirty="0"/>
              <a:t> </a:t>
            </a:r>
            <a:r>
              <a:rPr sz="4400" spc="-5" dirty="0"/>
              <a:t>Extension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63370"/>
            <a:ext cx="8020684" cy="432435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5080" indent="-342900">
              <a:lnSpc>
                <a:spcPts val="3240"/>
              </a:lnSpc>
              <a:spcBef>
                <a:spcPts val="5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Increase </a:t>
            </a:r>
            <a:r>
              <a:rPr sz="3000" dirty="0">
                <a:latin typeface="Calibri"/>
                <a:cs typeface="Calibri"/>
              </a:rPr>
              <a:t>angle </a:t>
            </a:r>
            <a:r>
              <a:rPr sz="3000" spc="-5" dirty="0">
                <a:latin typeface="Calibri"/>
                <a:cs typeface="Calibri"/>
              </a:rPr>
              <a:t>b/w articulation </a:t>
            </a:r>
            <a:r>
              <a:rPr sz="3000" spc="-10" dirty="0">
                <a:latin typeface="Calibri"/>
                <a:cs typeface="Calibri"/>
              </a:rPr>
              <a:t>bones </a:t>
            </a:r>
            <a:r>
              <a:rPr sz="3000" spc="-15" dirty="0">
                <a:latin typeface="Calibri"/>
                <a:cs typeface="Calibri"/>
              </a:rPr>
              <a:t>beyond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normal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ROM.</a:t>
            </a:r>
            <a:endParaRPr sz="3000">
              <a:latin typeface="Calibri"/>
              <a:cs typeface="Calibri"/>
            </a:endParaRPr>
          </a:p>
          <a:p>
            <a:pPr marL="355600" marR="567055" indent="-342900">
              <a:lnSpc>
                <a:spcPts val="3240"/>
              </a:lnSpc>
              <a:spcBef>
                <a:spcPts val="72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70" dirty="0">
                <a:latin typeface="Calibri"/>
                <a:cs typeface="Calibri"/>
              </a:rPr>
              <a:t>Takes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body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further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backward</a:t>
            </a:r>
            <a:r>
              <a:rPr sz="3000" spc="-20" dirty="0">
                <a:latin typeface="Calibri"/>
                <a:cs typeface="Calibri"/>
              </a:rPr>
              <a:t> from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anatomical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position.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Allowed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in:</a:t>
            </a:r>
            <a:endParaRPr sz="30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359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3000" dirty="0">
                <a:latin typeface="Calibri"/>
                <a:cs typeface="Calibri"/>
              </a:rPr>
              <a:t>Ball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socket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Joint</a:t>
            </a:r>
            <a:endParaRPr sz="30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359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3000" spc="-5" dirty="0">
                <a:latin typeface="Calibri"/>
                <a:cs typeface="Calibri"/>
              </a:rPr>
              <a:t>Condyloid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joint</a:t>
            </a:r>
            <a:endParaRPr sz="30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3000" spc="-10" dirty="0">
                <a:latin typeface="Calibri"/>
                <a:cs typeface="Calibri"/>
              </a:rPr>
              <a:t>Pivot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joint</a:t>
            </a:r>
            <a:endParaRPr sz="30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3000" spc="-5" dirty="0">
                <a:latin typeface="Calibri"/>
                <a:cs typeface="Calibri"/>
              </a:rPr>
              <a:t>Saddle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joint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4267" y="3572992"/>
            <a:ext cx="3986657" cy="296471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5565" y="461594"/>
            <a:ext cx="23749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Abduction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7837805" cy="392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75" dirty="0">
                <a:latin typeface="Calibri"/>
                <a:cs typeface="Calibri"/>
              </a:rPr>
              <a:t>Takes</a:t>
            </a:r>
            <a:r>
              <a:rPr sz="3200" spc="-5" dirty="0">
                <a:latin typeface="Calibri"/>
                <a:cs typeface="Calibri"/>
              </a:rPr>
              <a:t> body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part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away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from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midline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body.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4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Joints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permit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these:</a:t>
            </a:r>
            <a:endParaRPr sz="3200">
              <a:latin typeface="Calibri"/>
              <a:cs typeface="Calibri"/>
            </a:endParaRPr>
          </a:p>
          <a:p>
            <a:pPr marL="598170" lvl="1" indent="-401955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98805" algn="l"/>
              </a:tabLst>
            </a:pPr>
            <a:r>
              <a:rPr sz="3200" dirty="0">
                <a:latin typeface="Calibri"/>
                <a:cs typeface="Calibri"/>
              </a:rPr>
              <a:t>Ball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socket</a:t>
            </a:r>
            <a:endParaRPr sz="3200">
              <a:latin typeface="Calibri"/>
              <a:cs typeface="Calibri"/>
            </a:endParaRPr>
          </a:p>
          <a:p>
            <a:pPr marL="598170" lvl="1" indent="-401955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98805" algn="l"/>
              </a:tabLst>
            </a:pPr>
            <a:r>
              <a:rPr sz="3200" spc="-5" dirty="0">
                <a:latin typeface="Calibri"/>
                <a:cs typeface="Calibri"/>
              </a:rPr>
              <a:t>Condyloid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joint</a:t>
            </a:r>
            <a:endParaRPr sz="3200">
              <a:latin typeface="Calibri"/>
              <a:cs typeface="Calibri"/>
            </a:endParaRPr>
          </a:p>
          <a:p>
            <a:pPr marL="596900" lvl="1" indent="-400685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97535" algn="l"/>
              </a:tabLst>
            </a:pPr>
            <a:r>
              <a:rPr sz="3200" dirty="0">
                <a:latin typeface="Calibri"/>
                <a:cs typeface="Calibri"/>
              </a:rPr>
              <a:t>Saddle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joint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7237" y="4149090"/>
            <a:ext cx="4223923" cy="1690497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5565" y="461594"/>
            <a:ext cx="23749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Adduction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7430134" cy="3343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75" dirty="0">
                <a:latin typeface="Calibri"/>
                <a:cs typeface="Calibri"/>
              </a:rPr>
              <a:t>Takes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body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part </a:t>
            </a:r>
            <a:r>
              <a:rPr sz="3200" spc="-25" dirty="0">
                <a:latin typeface="Calibri"/>
                <a:cs typeface="Calibri"/>
              </a:rPr>
              <a:t>towards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midline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 the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body.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Joints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permit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these:</a:t>
            </a:r>
            <a:endParaRPr sz="3200">
              <a:latin typeface="Calibri"/>
              <a:cs typeface="Calibri"/>
            </a:endParaRPr>
          </a:p>
          <a:p>
            <a:pPr marL="598170" lvl="1" indent="-401955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98805" algn="l"/>
              </a:tabLst>
            </a:pPr>
            <a:r>
              <a:rPr sz="3200" dirty="0">
                <a:latin typeface="Calibri"/>
                <a:cs typeface="Calibri"/>
              </a:rPr>
              <a:t>Ball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socket</a:t>
            </a:r>
            <a:endParaRPr sz="3200">
              <a:latin typeface="Calibri"/>
              <a:cs typeface="Calibri"/>
            </a:endParaRPr>
          </a:p>
          <a:p>
            <a:pPr marL="598170" lvl="1" indent="-401955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598805" algn="l"/>
              </a:tabLst>
            </a:pPr>
            <a:r>
              <a:rPr sz="3200" spc="-5" dirty="0">
                <a:latin typeface="Calibri"/>
                <a:cs typeface="Calibri"/>
              </a:rPr>
              <a:t>Condyloid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joint</a:t>
            </a:r>
            <a:endParaRPr sz="3200">
              <a:latin typeface="Calibri"/>
              <a:cs typeface="Calibri"/>
            </a:endParaRPr>
          </a:p>
          <a:p>
            <a:pPr marL="598170" lvl="1" indent="-401955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98805" algn="l"/>
              </a:tabLst>
            </a:pPr>
            <a:r>
              <a:rPr sz="3200" spc="-5" dirty="0">
                <a:latin typeface="Calibri"/>
                <a:cs typeface="Calibri"/>
              </a:rPr>
              <a:t>Saddle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joint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03681" y="4581127"/>
            <a:ext cx="5483289" cy="219456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9410" y="461594"/>
            <a:ext cx="33477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Circumduction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10258"/>
            <a:ext cx="7095490" cy="412369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Combination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;</a:t>
            </a:r>
            <a:endParaRPr sz="3200">
              <a:latin typeface="Calibri"/>
              <a:cs typeface="Calibri"/>
            </a:endParaRPr>
          </a:p>
          <a:p>
            <a:pPr marL="288290">
              <a:lnSpc>
                <a:spcPct val="100000"/>
              </a:lnSpc>
              <a:spcBef>
                <a:spcPts val="770"/>
              </a:spcBef>
            </a:pPr>
            <a:r>
              <a:rPr sz="3200" spc="-10" dirty="0">
                <a:latin typeface="Calibri"/>
                <a:cs typeface="Calibri"/>
              </a:rPr>
              <a:t>Flexion,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extension,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abduction,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adduction.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Conical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Movement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from</a:t>
            </a:r>
            <a:r>
              <a:rPr sz="3200" spc="-10" dirty="0">
                <a:latin typeface="Calibri"/>
                <a:cs typeface="Calibri"/>
              </a:rPr>
              <a:t> joint.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Allowed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at;</a:t>
            </a:r>
            <a:endParaRPr sz="3200">
              <a:latin typeface="Calibri"/>
              <a:cs typeface="Calibri"/>
            </a:endParaRPr>
          </a:p>
          <a:p>
            <a:pPr marL="506095" lvl="1" indent="-403225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506730" algn="l"/>
              </a:tabLst>
            </a:pPr>
            <a:r>
              <a:rPr sz="3200" spc="-5" dirty="0">
                <a:latin typeface="Calibri"/>
                <a:cs typeface="Calibri"/>
              </a:rPr>
              <a:t>ball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socket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jont</a:t>
            </a:r>
            <a:endParaRPr sz="3200">
              <a:latin typeface="Calibri"/>
              <a:cs typeface="Calibri"/>
            </a:endParaRPr>
          </a:p>
          <a:p>
            <a:pPr marL="506730" lvl="1" indent="-40386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07365" algn="l"/>
              </a:tabLst>
            </a:pPr>
            <a:r>
              <a:rPr sz="3200" spc="-5" dirty="0">
                <a:latin typeface="Calibri"/>
                <a:cs typeface="Calibri"/>
              </a:rPr>
              <a:t>condyloid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joint</a:t>
            </a:r>
            <a:endParaRPr sz="3200">
              <a:latin typeface="Calibri"/>
              <a:cs typeface="Calibri"/>
            </a:endParaRPr>
          </a:p>
          <a:p>
            <a:pPr marL="506095" lvl="1" indent="-403225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06730" algn="l"/>
              </a:tabLst>
            </a:pPr>
            <a:r>
              <a:rPr sz="3200" spc="-5" dirty="0">
                <a:latin typeface="Calibri"/>
                <a:cs typeface="Calibri"/>
              </a:rPr>
              <a:t>saddle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joint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0159" y="3356978"/>
            <a:ext cx="3121787" cy="308584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8252" y="7874"/>
            <a:ext cx="2339721" cy="22479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9222" y="461594"/>
            <a:ext cx="33032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" dirty="0"/>
              <a:t>Lateral</a:t>
            </a:r>
            <a:r>
              <a:rPr sz="4400" spc="-80" dirty="0"/>
              <a:t> </a:t>
            </a:r>
            <a:r>
              <a:rPr sz="4400" spc="-15" dirty="0"/>
              <a:t>Flexion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7999730" cy="2172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Body</a:t>
            </a:r>
            <a:r>
              <a:rPr sz="3200" spc="-5" dirty="0">
                <a:latin typeface="Calibri"/>
                <a:cs typeface="Calibri"/>
              </a:rPr>
              <a:t> part</a:t>
            </a:r>
            <a:r>
              <a:rPr sz="3200" dirty="0">
                <a:latin typeface="Calibri"/>
                <a:cs typeface="Calibri"/>
              </a:rPr>
              <a:t> is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taken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away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from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median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plane </a:t>
            </a:r>
            <a:r>
              <a:rPr sz="3200" spc="-10" dirty="0">
                <a:latin typeface="Calibri"/>
                <a:cs typeface="Calibri"/>
              </a:rPr>
              <a:t>by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bending.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Only possible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at;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Trunk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 Neck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joint.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“Side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Bending”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1016" y="3861053"/>
            <a:ext cx="6129782" cy="25786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2897" y="461594"/>
            <a:ext cx="54597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Biomechanics-</a:t>
            </a:r>
            <a:r>
              <a:rPr sz="4400" spc="-50" dirty="0"/>
              <a:t> </a:t>
            </a:r>
            <a:r>
              <a:rPr sz="4400" dirty="0"/>
              <a:t>Meaning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09090"/>
            <a:ext cx="798639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35" dirty="0">
                <a:latin typeface="Calibri"/>
                <a:cs typeface="Calibri"/>
              </a:rPr>
              <a:t>Technical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10" dirty="0">
                <a:latin typeface="Calibri"/>
                <a:cs typeface="Calibri"/>
              </a:rPr>
              <a:t>scientific </a:t>
            </a:r>
            <a:r>
              <a:rPr sz="3000" spc="-15" dirty="0">
                <a:latin typeface="Calibri"/>
                <a:cs typeface="Calibri"/>
              </a:rPr>
              <a:t>development </a:t>
            </a:r>
            <a:r>
              <a:rPr sz="3000" spc="-5" dirty="0">
                <a:latin typeface="Calibri"/>
                <a:cs typeface="Calibri"/>
              </a:rPr>
              <a:t>in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domain of kinesiology </a:t>
            </a:r>
            <a:r>
              <a:rPr sz="3000" spc="-15" dirty="0">
                <a:latin typeface="Calibri"/>
                <a:cs typeface="Calibri"/>
              </a:rPr>
              <a:t>prompted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5" dirty="0">
                <a:latin typeface="Calibri"/>
                <a:cs typeface="Calibri"/>
              </a:rPr>
              <a:t>need </a:t>
            </a:r>
            <a:r>
              <a:rPr sz="3000" spc="-25" dirty="0">
                <a:latin typeface="Calibri"/>
                <a:cs typeface="Calibri"/>
              </a:rPr>
              <a:t>for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refinement</a:t>
            </a:r>
            <a:r>
              <a:rPr sz="3000" spc="-5" dirty="0">
                <a:latin typeface="Calibri"/>
                <a:cs typeface="Calibri"/>
              </a:rPr>
              <a:t> of subject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 1960.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This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lead</a:t>
            </a:r>
            <a:r>
              <a:rPr sz="3000" spc="-15" dirty="0">
                <a:latin typeface="Calibri"/>
                <a:cs typeface="Calibri"/>
              </a:rPr>
              <a:t> to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development</a:t>
            </a:r>
            <a:r>
              <a:rPr sz="3000" spc="-5" dirty="0">
                <a:latin typeface="Calibri"/>
                <a:cs typeface="Calibri"/>
              </a:rPr>
              <a:t> of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“Biomechanics”.</a:t>
            </a:r>
            <a:endParaRPr sz="3000">
              <a:latin typeface="Calibri"/>
              <a:cs typeface="Calibri"/>
            </a:endParaRPr>
          </a:p>
          <a:p>
            <a:pPr marL="355600" marR="413384" indent="-342900">
              <a:lnSpc>
                <a:spcPct val="100000"/>
              </a:lnSpc>
              <a:spcBef>
                <a:spcPts val="72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Biomechanics= </a:t>
            </a:r>
            <a:r>
              <a:rPr sz="3000" spc="-10" dirty="0">
                <a:latin typeface="Calibri"/>
                <a:cs typeface="Calibri"/>
              </a:rPr>
              <a:t>Bio(life) </a:t>
            </a:r>
            <a:r>
              <a:rPr sz="3000" dirty="0">
                <a:latin typeface="Calibri"/>
                <a:cs typeface="Calibri"/>
              </a:rPr>
              <a:t>+ </a:t>
            </a:r>
            <a:r>
              <a:rPr sz="3000" spc="-5" dirty="0">
                <a:latin typeface="Calibri"/>
                <a:cs typeface="Calibri"/>
              </a:rPr>
              <a:t>Mechanics(branch of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physics).</a:t>
            </a:r>
            <a:endParaRPr sz="3000">
              <a:latin typeface="Calibri"/>
              <a:cs typeface="Calibri"/>
            </a:endParaRPr>
          </a:p>
          <a:p>
            <a:pPr marL="355600" marR="342265" indent="-34290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‘Studying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5" dirty="0">
                <a:latin typeface="Calibri"/>
                <a:cs typeface="Calibri"/>
              </a:rPr>
              <a:t>locomotion of living </a:t>
            </a:r>
            <a:r>
              <a:rPr sz="3000" spc="-20" dirty="0">
                <a:latin typeface="Calibri"/>
                <a:cs typeface="Calibri"/>
              </a:rPr>
              <a:t>systems </a:t>
            </a:r>
            <a:r>
              <a:rPr sz="3000" dirty="0">
                <a:latin typeface="Calibri"/>
                <a:cs typeface="Calibri"/>
              </a:rPr>
              <a:t>with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help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of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principles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10" dirty="0">
                <a:latin typeface="Calibri"/>
                <a:cs typeface="Calibri"/>
              </a:rPr>
              <a:t> concepts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of</a:t>
            </a:r>
            <a:endParaRPr sz="3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000" spc="-20" dirty="0">
                <a:latin typeface="Calibri"/>
                <a:cs typeface="Calibri"/>
              </a:rPr>
              <a:t>Mechanics.’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5800" y="4495850"/>
            <a:ext cx="4310761" cy="2155317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5657" y="2204834"/>
            <a:ext cx="5688584" cy="373621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4001" y="461594"/>
            <a:ext cx="45593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0" dirty="0"/>
              <a:t>Rotation</a:t>
            </a:r>
            <a:r>
              <a:rPr sz="4400" spc="-90" dirty="0"/>
              <a:t> </a:t>
            </a:r>
            <a:r>
              <a:rPr sz="4400" spc="-10" dirty="0"/>
              <a:t>movement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7389495" cy="3343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Where something </a:t>
            </a:r>
            <a:r>
              <a:rPr sz="3200" spc="-15" dirty="0">
                <a:latin typeface="Calibri"/>
                <a:cs typeface="Calibri"/>
              </a:rPr>
              <a:t>revolves </a:t>
            </a:r>
            <a:r>
              <a:rPr sz="3200" spc="-10" dirty="0">
                <a:latin typeface="Calibri"/>
                <a:cs typeface="Calibri"/>
              </a:rPr>
              <a:t>around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0" dirty="0">
                <a:latin typeface="Calibri"/>
                <a:cs typeface="Calibri"/>
              </a:rPr>
              <a:t>single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long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axis.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5" dirty="0">
                <a:latin typeface="Calibri"/>
                <a:cs typeface="Calibri"/>
              </a:rPr>
              <a:t>Two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kinds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-15" dirty="0">
                <a:latin typeface="Calibri"/>
                <a:cs typeface="Calibri"/>
              </a:rPr>
              <a:t> rotation:</a:t>
            </a:r>
            <a:endParaRPr sz="3200">
              <a:latin typeface="Calibri"/>
              <a:cs typeface="Calibri"/>
            </a:endParaRPr>
          </a:p>
          <a:p>
            <a:pPr marL="598170" lvl="1" indent="-401955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98805" algn="l"/>
              </a:tabLst>
            </a:pPr>
            <a:r>
              <a:rPr sz="3200" spc="-5" dirty="0">
                <a:latin typeface="Calibri"/>
                <a:cs typeface="Calibri"/>
              </a:rPr>
              <a:t>Medial/Internal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Rotation</a:t>
            </a:r>
            <a:endParaRPr sz="3200">
              <a:latin typeface="Calibri"/>
              <a:cs typeface="Calibri"/>
            </a:endParaRPr>
          </a:p>
          <a:p>
            <a:pPr marL="598170" lvl="1" indent="-401955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598805" algn="l"/>
              </a:tabLst>
            </a:pPr>
            <a:r>
              <a:rPr sz="3200" spc="-20" dirty="0">
                <a:latin typeface="Calibri"/>
                <a:cs typeface="Calibri"/>
              </a:rPr>
              <a:t>Lateral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Rotation</a:t>
            </a:r>
            <a:endParaRPr sz="3200">
              <a:latin typeface="Calibri"/>
              <a:cs typeface="Calibri"/>
            </a:endParaRPr>
          </a:p>
          <a:p>
            <a:pPr marL="598170" lvl="1" indent="-401955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98805" algn="l"/>
              </a:tabLst>
            </a:pPr>
            <a:r>
              <a:rPr sz="3200" spc="-10" dirty="0">
                <a:latin typeface="Calibri"/>
                <a:cs typeface="Calibri"/>
              </a:rPr>
              <a:t>Left/right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rotation.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6243" y="2337942"/>
            <a:ext cx="2229118" cy="409424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9389" y="461594"/>
            <a:ext cx="366585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Medial</a:t>
            </a:r>
            <a:r>
              <a:rPr sz="4400" spc="-45" dirty="0"/>
              <a:t> </a:t>
            </a:r>
            <a:r>
              <a:rPr sz="4400" spc="-25" dirty="0"/>
              <a:t>Rotation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10258"/>
            <a:ext cx="4876800" cy="178181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Internal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rotation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75" dirty="0">
                <a:latin typeface="Calibri"/>
                <a:cs typeface="Calibri"/>
              </a:rPr>
              <a:t>Takes</a:t>
            </a:r>
            <a:r>
              <a:rPr sz="3200" spc="-5" dirty="0">
                <a:latin typeface="Calibri"/>
                <a:cs typeface="Calibri"/>
              </a:rPr>
              <a:t> part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 body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inwards.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45" dirty="0">
                <a:latin typeface="Calibri"/>
                <a:cs typeface="Calibri"/>
              </a:rPr>
              <a:t>At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shoulder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hip </a:t>
            </a:r>
            <a:r>
              <a:rPr sz="3200" spc="-10" dirty="0">
                <a:latin typeface="Calibri"/>
                <a:cs typeface="Calibri"/>
              </a:rPr>
              <a:t>joint.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3921" y="2924987"/>
            <a:ext cx="8946515" cy="3162935"/>
            <a:chOff x="133921" y="2924987"/>
            <a:chExt cx="8946515" cy="31629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921" y="2924987"/>
              <a:ext cx="4222115" cy="31624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78807" y="2928365"/>
              <a:ext cx="4901184" cy="25877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7677" y="461594"/>
            <a:ext cx="362775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" dirty="0"/>
              <a:t>Lateral</a:t>
            </a:r>
            <a:r>
              <a:rPr sz="4400" spc="-65" dirty="0"/>
              <a:t> </a:t>
            </a:r>
            <a:r>
              <a:rPr sz="4400" spc="-25" dirty="0"/>
              <a:t>Rotation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10258"/>
            <a:ext cx="4705985" cy="178181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External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Rotation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75" dirty="0">
                <a:latin typeface="Calibri"/>
                <a:cs typeface="Calibri"/>
              </a:rPr>
              <a:t>Takes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body part</a:t>
            </a:r>
            <a:r>
              <a:rPr sz="3200" spc="-15" dirty="0">
                <a:latin typeface="Calibri"/>
                <a:cs typeface="Calibri"/>
              </a:rPr>
              <a:t> outwards.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45" dirty="0">
                <a:latin typeface="Calibri"/>
                <a:cs typeface="Calibri"/>
              </a:rPr>
              <a:t>At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shoulder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hip </a:t>
            </a:r>
            <a:r>
              <a:rPr sz="3200" spc="-10" dirty="0">
                <a:latin typeface="Calibri"/>
                <a:cs typeface="Calibri"/>
              </a:rPr>
              <a:t>joint.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3921" y="2924987"/>
            <a:ext cx="8946515" cy="3162935"/>
            <a:chOff x="133921" y="2924987"/>
            <a:chExt cx="8946515" cy="31629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921" y="2924987"/>
              <a:ext cx="4222115" cy="31624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78807" y="2928365"/>
              <a:ext cx="4901184" cy="25877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5964" y="461594"/>
            <a:ext cx="51333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Left</a:t>
            </a:r>
            <a:r>
              <a:rPr sz="4400" spc="-20" dirty="0"/>
              <a:t> </a:t>
            </a:r>
            <a:r>
              <a:rPr sz="4400" dirty="0"/>
              <a:t>and</a:t>
            </a:r>
            <a:r>
              <a:rPr sz="4400" spc="-15" dirty="0"/>
              <a:t> </a:t>
            </a:r>
            <a:r>
              <a:rPr sz="4400" spc="-10" dirty="0"/>
              <a:t>Right </a:t>
            </a:r>
            <a:r>
              <a:rPr sz="4400" spc="-20" dirty="0"/>
              <a:t>rotation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10258"/>
            <a:ext cx="6882130" cy="119697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45" dirty="0">
                <a:latin typeface="Calibri"/>
                <a:cs typeface="Calibri"/>
              </a:rPr>
              <a:t>At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Trunk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Neck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joint.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25" dirty="0">
                <a:latin typeface="Calibri"/>
                <a:cs typeface="Calibri"/>
              </a:rPr>
              <a:t>Reference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point: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Front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-10" dirty="0">
                <a:latin typeface="Calibri"/>
                <a:cs typeface="Calibri"/>
              </a:rPr>
              <a:t> chest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or neck.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32" y="3531517"/>
            <a:ext cx="4893691" cy="224323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52134" y="4005059"/>
            <a:ext cx="3333749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6608" y="461594"/>
            <a:ext cx="39719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Special</a:t>
            </a:r>
            <a:r>
              <a:rPr sz="4400" spc="-65" dirty="0"/>
              <a:t> </a:t>
            </a:r>
            <a:r>
              <a:rPr sz="4400" spc="-5" dirty="0"/>
              <a:t>Movment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37461"/>
            <a:ext cx="6766559" cy="5224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Only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occurs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at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certain joints.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Cannot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be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classified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as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angular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and</a:t>
            </a:r>
            <a:r>
              <a:rPr sz="2700" spc="-15" dirty="0">
                <a:latin typeface="Calibri"/>
                <a:cs typeface="Calibri"/>
              </a:rPr>
              <a:t> rotational.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latin typeface="Calibri"/>
                <a:cs typeface="Calibri"/>
              </a:rPr>
              <a:t>Movements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are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as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follows:</a:t>
            </a:r>
            <a:endParaRPr sz="27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AutoNum type="romanLcPeriod"/>
              <a:tabLst>
                <a:tab pos="527685" algn="l"/>
                <a:tab pos="528320" algn="l"/>
              </a:tabLst>
            </a:pPr>
            <a:r>
              <a:rPr sz="2600" spc="-10" dirty="0">
                <a:latin typeface="Calibri"/>
                <a:cs typeface="Calibri"/>
              </a:rPr>
              <a:t>Elevation</a:t>
            </a:r>
            <a:endParaRPr sz="26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romanLcPeriod"/>
              <a:tabLst>
                <a:tab pos="527685" algn="l"/>
                <a:tab pos="528320" algn="l"/>
              </a:tabLst>
            </a:pPr>
            <a:r>
              <a:rPr sz="2600" spc="-5" dirty="0">
                <a:latin typeface="Calibri"/>
                <a:cs typeface="Calibri"/>
              </a:rPr>
              <a:t>Depression</a:t>
            </a:r>
            <a:endParaRPr sz="26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AutoNum type="romanLcPeriod"/>
              <a:tabLst>
                <a:tab pos="527685" algn="l"/>
                <a:tab pos="528320" algn="l"/>
              </a:tabLst>
            </a:pPr>
            <a:r>
              <a:rPr sz="2600" spc="-10" dirty="0">
                <a:latin typeface="Calibri"/>
                <a:cs typeface="Calibri"/>
              </a:rPr>
              <a:t>Protraction</a:t>
            </a:r>
            <a:endParaRPr sz="26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romanLcPeriod"/>
              <a:tabLst>
                <a:tab pos="527685" algn="l"/>
                <a:tab pos="528320" algn="l"/>
              </a:tabLst>
            </a:pPr>
            <a:r>
              <a:rPr sz="2600" spc="-10" dirty="0">
                <a:latin typeface="Calibri"/>
                <a:cs typeface="Calibri"/>
              </a:rPr>
              <a:t>Retraction</a:t>
            </a:r>
            <a:endParaRPr sz="26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romanLcPeriod"/>
              <a:tabLst>
                <a:tab pos="527685" algn="l"/>
                <a:tab pos="528320" algn="l"/>
              </a:tabLst>
            </a:pPr>
            <a:r>
              <a:rPr sz="2600" spc="-20" dirty="0">
                <a:latin typeface="Calibri"/>
                <a:cs typeface="Calibri"/>
              </a:rPr>
              <a:t>Eversion</a:t>
            </a:r>
            <a:endParaRPr sz="26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romanLcPeriod"/>
              <a:tabLst>
                <a:tab pos="527685" algn="l"/>
                <a:tab pos="528320" algn="l"/>
              </a:tabLst>
            </a:pPr>
            <a:r>
              <a:rPr sz="2600" spc="-15" dirty="0">
                <a:latin typeface="Calibri"/>
                <a:cs typeface="Calibri"/>
              </a:rPr>
              <a:t>Inversion</a:t>
            </a:r>
            <a:endParaRPr sz="26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romanLcPeriod"/>
              <a:tabLst>
                <a:tab pos="527685" algn="l"/>
                <a:tab pos="528320" algn="l"/>
              </a:tabLst>
            </a:pPr>
            <a:r>
              <a:rPr sz="2600" spc="-10" dirty="0">
                <a:latin typeface="Calibri"/>
                <a:cs typeface="Calibri"/>
              </a:rPr>
              <a:t>Dorsiflexion</a:t>
            </a:r>
            <a:endParaRPr sz="26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romanLcPeriod"/>
              <a:tabLst>
                <a:tab pos="528320" algn="l"/>
              </a:tabLst>
            </a:pPr>
            <a:r>
              <a:rPr sz="2600" spc="-10" dirty="0">
                <a:latin typeface="Calibri"/>
                <a:cs typeface="Calibri"/>
              </a:rPr>
              <a:t>Plantarflexion</a:t>
            </a:r>
            <a:endParaRPr sz="26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romanLcPeriod"/>
              <a:tabLst>
                <a:tab pos="527685" algn="l"/>
                <a:tab pos="528320" algn="l"/>
              </a:tabLst>
            </a:pPr>
            <a:r>
              <a:rPr sz="2600" spc="-10" dirty="0">
                <a:latin typeface="Calibri"/>
                <a:cs typeface="Calibri"/>
              </a:rPr>
              <a:t>Pronation</a:t>
            </a:r>
            <a:endParaRPr sz="26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AutoNum type="romanLcPeriod"/>
              <a:tabLst>
                <a:tab pos="527685" algn="l"/>
                <a:tab pos="528320" algn="l"/>
              </a:tabLst>
            </a:pPr>
            <a:r>
              <a:rPr sz="2600" spc="-5" dirty="0">
                <a:latin typeface="Calibri"/>
                <a:cs typeface="Calibri"/>
              </a:rPr>
              <a:t>Supination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1245" y="461594"/>
            <a:ext cx="44583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Special</a:t>
            </a:r>
            <a:r>
              <a:rPr sz="4400" spc="-65" dirty="0"/>
              <a:t> </a:t>
            </a:r>
            <a:r>
              <a:rPr sz="4400" spc="-10" dirty="0"/>
              <a:t>Movements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10258"/>
            <a:ext cx="7988300" cy="402590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Elevation</a:t>
            </a:r>
            <a:endParaRPr sz="3200">
              <a:latin typeface="Calibri"/>
              <a:cs typeface="Calibri"/>
            </a:endParaRPr>
          </a:p>
          <a:p>
            <a:pPr marL="196850">
              <a:lnSpc>
                <a:spcPct val="100000"/>
              </a:lnSpc>
              <a:spcBef>
                <a:spcPts val="770"/>
              </a:spcBef>
            </a:pPr>
            <a:r>
              <a:rPr sz="3200" spc="-20" dirty="0">
                <a:latin typeface="Calibri"/>
                <a:cs typeface="Calibri"/>
              </a:rPr>
              <a:t>Upward</a:t>
            </a:r>
            <a:r>
              <a:rPr sz="3200" spc="-10" dirty="0">
                <a:latin typeface="Calibri"/>
                <a:cs typeface="Calibri"/>
              </a:rPr>
              <a:t> movement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structure.</a:t>
            </a:r>
            <a:endParaRPr sz="3200">
              <a:latin typeface="Calibri"/>
              <a:cs typeface="Calibri"/>
            </a:endParaRPr>
          </a:p>
          <a:p>
            <a:pPr marL="12700" marR="1033780" indent="184150">
              <a:lnSpc>
                <a:spcPct val="100000"/>
              </a:lnSpc>
              <a:spcBef>
                <a:spcPts val="770"/>
              </a:spcBef>
            </a:pPr>
            <a:r>
              <a:rPr sz="3200" spc="-20" dirty="0">
                <a:latin typeface="Calibri"/>
                <a:cs typeface="Calibri"/>
              </a:rPr>
              <a:t>ex.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Shrugging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your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shoulder;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elevation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scapula.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Depression</a:t>
            </a:r>
            <a:endParaRPr sz="3200">
              <a:latin typeface="Calibri"/>
              <a:cs typeface="Calibri"/>
            </a:endParaRPr>
          </a:p>
          <a:p>
            <a:pPr marL="196850" marR="5080">
              <a:lnSpc>
                <a:spcPts val="4610"/>
              </a:lnSpc>
              <a:spcBef>
                <a:spcPts val="100"/>
              </a:spcBef>
            </a:pPr>
            <a:r>
              <a:rPr sz="3200" spc="-15" dirty="0">
                <a:latin typeface="Calibri"/>
                <a:cs typeface="Calibri"/>
              </a:rPr>
              <a:t>Downward </a:t>
            </a:r>
            <a:r>
              <a:rPr sz="3200" spc="-10" dirty="0">
                <a:latin typeface="Calibri"/>
                <a:cs typeface="Calibri"/>
              </a:rPr>
              <a:t>movement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structure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the </a:t>
            </a:r>
            <a:r>
              <a:rPr sz="3200" spc="-45" dirty="0">
                <a:latin typeface="Calibri"/>
                <a:cs typeface="Calibri"/>
              </a:rPr>
              <a:t>body.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ex.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Depression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5" dirty="0">
                <a:latin typeface="Calibri"/>
                <a:cs typeface="Calibri"/>
              </a:rPr>
              <a:t> shoulder </a:t>
            </a:r>
            <a:r>
              <a:rPr sz="3200" spc="-10" dirty="0">
                <a:latin typeface="Calibri"/>
                <a:cs typeface="Calibri"/>
              </a:rPr>
              <a:t>joint.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96633" y="5093307"/>
            <a:ext cx="2314575" cy="1764689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1245" y="461594"/>
            <a:ext cx="44583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Special</a:t>
            </a:r>
            <a:r>
              <a:rPr sz="4400" spc="-65" dirty="0"/>
              <a:t> </a:t>
            </a:r>
            <a:r>
              <a:rPr sz="4400" spc="-10" dirty="0"/>
              <a:t>Movements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45081"/>
            <a:ext cx="6400165" cy="1168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5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Protraction</a:t>
            </a:r>
            <a:endParaRPr sz="2500">
              <a:latin typeface="Calibri"/>
              <a:cs typeface="Calibri"/>
            </a:endParaRPr>
          </a:p>
          <a:p>
            <a:pPr marL="155575" marR="5080">
              <a:lnSpc>
                <a:spcPct val="100000"/>
              </a:lnSpc>
            </a:pPr>
            <a:r>
              <a:rPr sz="2500" spc="-10" dirty="0">
                <a:latin typeface="Calibri"/>
                <a:cs typeface="Calibri"/>
              </a:rPr>
              <a:t>Movement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of </a:t>
            </a:r>
            <a:r>
              <a:rPr sz="2500" spc="-10" dirty="0">
                <a:latin typeface="Calibri"/>
                <a:cs typeface="Calibri"/>
              </a:rPr>
              <a:t>structure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in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the </a:t>
            </a:r>
            <a:r>
              <a:rPr sz="2500" spc="-10" dirty="0">
                <a:latin typeface="Calibri"/>
                <a:cs typeface="Calibri"/>
              </a:rPr>
              <a:t>anterior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direction.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ex.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Crossing</a:t>
            </a:r>
            <a:r>
              <a:rPr sz="2500" spc="-5" dirty="0">
                <a:latin typeface="Calibri"/>
                <a:cs typeface="Calibri"/>
              </a:rPr>
              <a:t> of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arms;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protraction </a:t>
            </a:r>
            <a:r>
              <a:rPr sz="2500" spc="-5" dirty="0">
                <a:latin typeface="Calibri"/>
                <a:cs typeface="Calibri"/>
              </a:rPr>
              <a:t>of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clavicle.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593716"/>
            <a:ext cx="6539865" cy="1168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5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Retraction</a:t>
            </a:r>
            <a:endParaRPr sz="2500">
              <a:latin typeface="Calibri"/>
              <a:cs typeface="Calibri"/>
            </a:endParaRPr>
          </a:p>
          <a:p>
            <a:pPr marL="155575" marR="5080">
              <a:lnSpc>
                <a:spcPct val="100000"/>
              </a:lnSpc>
            </a:pPr>
            <a:r>
              <a:rPr sz="2500" spc="-10" dirty="0">
                <a:latin typeface="Calibri"/>
                <a:cs typeface="Calibri"/>
              </a:rPr>
              <a:t>Movement</a:t>
            </a:r>
            <a:r>
              <a:rPr sz="2500" spc="-5" dirty="0">
                <a:latin typeface="Calibri"/>
                <a:cs typeface="Calibri"/>
              </a:rPr>
              <a:t> of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structure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in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the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posterior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direction.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ex.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Uncrossing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of arms;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retraction </a:t>
            </a:r>
            <a:r>
              <a:rPr sz="2500" spc="-5" dirty="0">
                <a:latin typeface="Calibri"/>
                <a:cs typeface="Calibri"/>
              </a:rPr>
              <a:t>of clavicle.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0274" y="2805325"/>
            <a:ext cx="3245967" cy="2058266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1245" y="461594"/>
            <a:ext cx="44583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Special</a:t>
            </a:r>
            <a:r>
              <a:rPr sz="4400" spc="-65" dirty="0"/>
              <a:t> </a:t>
            </a:r>
            <a:r>
              <a:rPr sz="4400" spc="-10" dirty="0"/>
              <a:t>Movements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45081"/>
            <a:ext cx="7995920" cy="1168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5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Eversion</a:t>
            </a:r>
            <a:endParaRPr sz="2500">
              <a:latin typeface="Calibri"/>
              <a:cs typeface="Calibri"/>
            </a:endParaRPr>
          </a:p>
          <a:p>
            <a:pPr marL="155575" marR="5080">
              <a:lnSpc>
                <a:spcPct val="100000"/>
              </a:lnSpc>
            </a:pPr>
            <a:r>
              <a:rPr sz="2500" spc="-10" dirty="0">
                <a:latin typeface="Calibri"/>
                <a:cs typeface="Calibri"/>
              </a:rPr>
              <a:t>Movement </a:t>
            </a:r>
            <a:r>
              <a:rPr sz="2500" spc="-5" dirty="0">
                <a:latin typeface="Calibri"/>
                <a:cs typeface="Calibri"/>
              </a:rPr>
              <a:t>wherein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plantar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surface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faces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away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from</a:t>
            </a:r>
            <a:r>
              <a:rPr sz="2500" spc="-5" dirty="0">
                <a:latin typeface="Calibri"/>
                <a:cs typeface="Calibri"/>
              </a:rPr>
              <a:t> midline.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ex.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Foot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eversion</a:t>
            </a:r>
            <a:r>
              <a:rPr sz="2500" spc="-5" dirty="0">
                <a:latin typeface="Calibri"/>
                <a:cs typeface="Calibri"/>
              </a:rPr>
              <a:t> 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212716"/>
            <a:ext cx="7138034" cy="1473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5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Inversion</a:t>
            </a:r>
            <a:endParaRPr sz="2500">
              <a:latin typeface="Calibri"/>
              <a:cs typeface="Calibri"/>
            </a:endParaRPr>
          </a:p>
          <a:p>
            <a:pPr marL="12700" marR="5080" indent="214629">
              <a:lnSpc>
                <a:spcPts val="2400"/>
              </a:lnSpc>
              <a:spcBef>
                <a:spcPts val="580"/>
              </a:spcBef>
            </a:pPr>
            <a:r>
              <a:rPr sz="2500" spc="-10" dirty="0">
                <a:latin typeface="Calibri"/>
                <a:cs typeface="Calibri"/>
              </a:rPr>
              <a:t>Movement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wherein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plantar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surface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faces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towards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the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midline.</a:t>
            </a:r>
            <a:endParaRPr sz="2500">
              <a:latin typeface="Calibri"/>
              <a:cs typeface="Calibri"/>
            </a:endParaRPr>
          </a:p>
          <a:p>
            <a:pPr marL="155575">
              <a:lnSpc>
                <a:spcPct val="100000"/>
              </a:lnSpc>
              <a:spcBef>
                <a:spcPts val="20"/>
              </a:spcBef>
            </a:pPr>
            <a:r>
              <a:rPr sz="2500" spc="-15" dirty="0">
                <a:latin typeface="Calibri"/>
                <a:cs typeface="Calibri"/>
              </a:rPr>
              <a:t>ex.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Foot</a:t>
            </a:r>
            <a:r>
              <a:rPr sz="2500" spc="-20" dirty="0">
                <a:latin typeface="Calibri"/>
                <a:cs typeface="Calibri"/>
              </a:rPr>
              <a:t> inversion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0035" y="2691814"/>
            <a:ext cx="2950210" cy="1496185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1245" y="461594"/>
            <a:ext cx="44583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Special</a:t>
            </a:r>
            <a:r>
              <a:rPr sz="4400" spc="-65" dirty="0"/>
              <a:t> </a:t>
            </a:r>
            <a:r>
              <a:rPr sz="4400" spc="-10" dirty="0"/>
              <a:t>Movements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55749"/>
            <a:ext cx="641096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Dorsiflexion</a:t>
            </a:r>
            <a:endParaRPr sz="2200">
              <a:latin typeface="Calibri"/>
              <a:cs typeface="Calibri"/>
            </a:endParaRPr>
          </a:p>
          <a:p>
            <a:pPr marL="139065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Dorsum= upper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surface;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superior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surface.</a:t>
            </a:r>
            <a:endParaRPr sz="2200">
              <a:latin typeface="Calibri"/>
              <a:cs typeface="Calibri"/>
            </a:endParaRPr>
          </a:p>
          <a:p>
            <a:pPr marL="139065" marR="5080" indent="63500">
              <a:lnSpc>
                <a:spcPct val="100000"/>
              </a:lnSpc>
              <a:spcBef>
                <a:spcPts val="5"/>
              </a:spcBef>
            </a:pPr>
            <a:r>
              <a:rPr sz="2200" spc="-10" dirty="0">
                <a:latin typeface="Calibri"/>
                <a:cs typeface="Calibri"/>
              </a:rPr>
              <a:t>bending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at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ankle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where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toe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lifted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toward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knee.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ex.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Ankle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dorsiflexion.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573904"/>
            <a:ext cx="430149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Plantarflexion</a:t>
            </a:r>
            <a:endParaRPr sz="2200">
              <a:latin typeface="Calibri"/>
              <a:cs typeface="Calibri"/>
            </a:endParaRPr>
          </a:p>
          <a:p>
            <a:pPr marL="203200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bending </a:t>
            </a:r>
            <a:r>
              <a:rPr sz="2200" spc="-15" dirty="0">
                <a:latin typeface="Calibri"/>
                <a:cs typeface="Calibri"/>
              </a:rPr>
              <a:t>at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ankle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when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heel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lifted.</a:t>
            </a:r>
            <a:endParaRPr sz="2200">
              <a:latin typeface="Calibri"/>
              <a:cs typeface="Calibri"/>
            </a:endParaRPr>
          </a:p>
          <a:p>
            <a:pPr marL="139065">
              <a:lnSpc>
                <a:spcPct val="100000"/>
              </a:lnSpc>
              <a:spcBef>
                <a:spcPts val="5"/>
              </a:spcBef>
            </a:pPr>
            <a:r>
              <a:rPr sz="2200" spc="-20" dirty="0">
                <a:latin typeface="Calibri"/>
                <a:cs typeface="Calibri"/>
              </a:rPr>
              <a:t>ex.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Ankle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plantarflexion.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0035" y="3234651"/>
            <a:ext cx="3810000" cy="26426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6508" y="461594"/>
            <a:ext cx="55695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Biomechanics-Definition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17647"/>
            <a:ext cx="8030845" cy="450723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19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Biomechanics </a:t>
            </a:r>
            <a:r>
              <a:rPr sz="3000" spc="-10" dirty="0">
                <a:latin typeface="Calibri"/>
                <a:cs typeface="Calibri"/>
              </a:rPr>
              <a:t>can </a:t>
            </a:r>
            <a:r>
              <a:rPr sz="3000" spc="-5" dirty="0">
                <a:latin typeface="Calibri"/>
                <a:cs typeface="Calibri"/>
              </a:rPr>
              <a:t>be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defined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as,</a:t>
            </a:r>
            <a:endParaRPr sz="3000">
              <a:latin typeface="Calibri"/>
              <a:cs typeface="Calibri"/>
            </a:endParaRPr>
          </a:p>
          <a:p>
            <a:pPr marL="355600" marR="230504" indent="-34290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354965" algn="l"/>
                <a:tab pos="355600" algn="l"/>
                <a:tab pos="4928870" algn="l"/>
              </a:tabLst>
            </a:pPr>
            <a:r>
              <a:rPr sz="3000" dirty="0">
                <a:latin typeface="Calibri"/>
                <a:cs typeface="Calibri"/>
              </a:rPr>
              <a:t>‘ </a:t>
            </a:r>
            <a:r>
              <a:rPr sz="3000" spc="-5" dirty="0">
                <a:latin typeface="Calibri"/>
                <a:cs typeface="Calibri"/>
              </a:rPr>
              <a:t>Biomechanics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is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field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spc="-10" dirty="0">
                <a:latin typeface="Calibri"/>
                <a:cs typeface="Calibri"/>
              </a:rPr>
              <a:t>knowledge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that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is 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concerned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with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studying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	motion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-5" dirty="0">
                <a:latin typeface="Calibri"/>
                <a:cs typeface="Calibri"/>
              </a:rPr>
              <a:t>living 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organism </a:t>
            </a:r>
            <a:r>
              <a:rPr sz="3000" dirty="0">
                <a:latin typeface="Calibri"/>
                <a:cs typeface="Calibri"/>
              </a:rPr>
              <a:t>via </a:t>
            </a:r>
            <a:r>
              <a:rPr sz="3000" spc="-5" dirty="0">
                <a:latin typeface="Calibri"/>
                <a:cs typeface="Calibri"/>
              </a:rPr>
              <a:t>analyzing, </a:t>
            </a:r>
            <a:r>
              <a:rPr sz="3000" dirty="0">
                <a:latin typeface="Calibri"/>
                <a:cs typeface="Calibri"/>
              </a:rPr>
              <a:t>assessing and </a:t>
            </a:r>
            <a:r>
              <a:rPr sz="3000" spc="-10" dirty="0">
                <a:latin typeface="Calibri"/>
                <a:cs typeface="Calibri"/>
              </a:rPr>
              <a:t>describing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it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via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application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of mechanical</a:t>
            </a:r>
            <a:r>
              <a:rPr sz="3000" spc="-25" dirty="0">
                <a:latin typeface="Calibri"/>
                <a:cs typeface="Calibri"/>
              </a:rPr>
              <a:t> principles.’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3000" spc="-5" dirty="0">
                <a:latin typeface="Calibri"/>
                <a:cs typeface="Calibri"/>
              </a:rPr>
              <a:t>Or</a:t>
            </a:r>
            <a:endParaRPr sz="30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‘Biomechanics </a:t>
            </a:r>
            <a:r>
              <a:rPr sz="3000" dirty="0">
                <a:latin typeface="Calibri"/>
                <a:cs typeface="Calibri"/>
              </a:rPr>
              <a:t>is the </a:t>
            </a:r>
            <a:r>
              <a:rPr sz="3000" spc="-10" dirty="0">
                <a:latin typeface="Calibri"/>
                <a:cs typeface="Calibri"/>
              </a:rPr>
              <a:t>study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spc="-15" dirty="0">
                <a:latin typeface="Calibri"/>
                <a:cs typeface="Calibri"/>
              </a:rPr>
              <a:t>forces(both internal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15" dirty="0">
                <a:latin typeface="Calibri"/>
                <a:cs typeface="Calibri"/>
              </a:rPr>
              <a:t>external </a:t>
            </a:r>
            <a:r>
              <a:rPr sz="3000" spc="-20" dirty="0">
                <a:latin typeface="Calibri"/>
                <a:cs typeface="Calibri"/>
              </a:rPr>
              <a:t>forces)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5" dirty="0">
                <a:latin typeface="Calibri"/>
                <a:cs typeface="Calibri"/>
              </a:rPr>
              <a:t>their </a:t>
            </a:r>
            <a:r>
              <a:rPr sz="3000" spc="-20" dirty="0">
                <a:latin typeface="Calibri"/>
                <a:cs typeface="Calibri"/>
              </a:rPr>
              <a:t>effects </a:t>
            </a:r>
            <a:r>
              <a:rPr sz="3000" spc="-5" dirty="0">
                <a:latin typeface="Calibri"/>
                <a:cs typeface="Calibri"/>
              </a:rPr>
              <a:t>on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5" dirty="0">
                <a:latin typeface="Calibri"/>
                <a:cs typeface="Calibri"/>
              </a:rPr>
              <a:t>living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systems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its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locomotion’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1245" y="461594"/>
            <a:ext cx="44583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Special</a:t>
            </a:r>
            <a:r>
              <a:rPr sz="4400" spc="-65" dirty="0"/>
              <a:t> </a:t>
            </a:r>
            <a:r>
              <a:rPr sz="4400" spc="-10" dirty="0"/>
              <a:t>Movements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37461"/>
            <a:ext cx="7934959" cy="1589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Pronation</a:t>
            </a:r>
            <a:endParaRPr sz="2700">
              <a:latin typeface="Calibri"/>
              <a:cs typeface="Calibri"/>
            </a:endParaRPr>
          </a:p>
          <a:p>
            <a:pPr marL="12700" marR="5080" indent="154940">
              <a:lnSpc>
                <a:spcPts val="2590"/>
              </a:lnSpc>
              <a:spcBef>
                <a:spcPts val="630"/>
              </a:spcBef>
            </a:pPr>
            <a:r>
              <a:rPr sz="2700" dirty="0">
                <a:latin typeface="Calibri"/>
                <a:cs typeface="Calibri"/>
              </a:rPr>
              <a:t>a kind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spc="-15" dirty="0">
                <a:latin typeface="Calibri"/>
                <a:cs typeface="Calibri"/>
              </a:rPr>
              <a:t>rotational </a:t>
            </a:r>
            <a:r>
              <a:rPr sz="2700" spc="-10" dirty="0">
                <a:latin typeface="Calibri"/>
                <a:cs typeface="Calibri"/>
              </a:rPr>
              <a:t>movement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spc="-15" dirty="0">
                <a:latin typeface="Calibri"/>
                <a:cs typeface="Calibri"/>
              </a:rPr>
              <a:t>radius </a:t>
            </a:r>
            <a:r>
              <a:rPr sz="2700" dirty="0">
                <a:latin typeface="Calibri"/>
                <a:cs typeface="Calibri"/>
              </a:rPr>
              <a:t>and </a:t>
            </a:r>
            <a:r>
              <a:rPr sz="2700" spc="-5" dirty="0">
                <a:latin typeface="Calibri"/>
                <a:cs typeface="Calibri"/>
              </a:rPr>
              <a:t>ulna </a:t>
            </a:r>
            <a:r>
              <a:rPr sz="2700" spc="-10" dirty="0">
                <a:latin typeface="Calibri"/>
                <a:cs typeface="Calibri"/>
              </a:rPr>
              <a:t>where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forearm </a:t>
            </a:r>
            <a:r>
              <a:rPr sz="2700" spc="-10" dirty="0">
                <a:latin typeface="Calibri"/>
                <a:cs typeface="Calibri"/>
              </a:rPr>
              <a:t>wherein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palm </a:t>
            </a:r>
            <a:r>
              <a:rPr sz="2700" spc="-10" dirty="0">
                <a:latin typeface="Calibri"/>
                <a:cs typeface="Calibri"/>
              </a:rPr>
              <a:t>faces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down.</a:t>
            </a:r>
            <a:endParaRPr sz="2700">
              <a:latin typeface="Calibri"/>
              <a:cs typeface="Calibri"/>
            </a:endParaRPr>
          </a:p>
          <a:p>
            <a:pPr marL="167640">
              <a:lnSpc>
                <a:spcPct val="100000"/>
              </a:lnSpc>
              <a:spcBef>
                <a:spcPts val="25"/>
              </a:spcBef>
            </a:pPr>
            <a:r>
              <a:rPr sz="2700" spc="-15" dirty="0">
                <a:latin typeface="Calibri"/>
                <a:cs typeface="Calibri"/>
              </a:rPr>
              <a:t>ex.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Pronation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of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forearm.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336160"/>
            <a:ext cx="7856855" cy="1589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Supination</a:t>
            </a:r>
            <a:endParaRPr sz="2700">
              <a:latin typeface="Calibri"/>
              <a:cs typeface="Calibri"/>
            </a:endParaRPr>
          </a:p>
          <a:p>
            <a:pPr marL="12700" marR="5080" indent="77470">
              <a:lnSpc>
                <a:spcPct val="80000"/>
              </a:lnSpc>
              <a:spcBef>
                <a:spcPts val="650"/>
              </a:spcBef>
            </a:pPr>
            <a:r>
              <a:rPr sz="2700" dirty="0">
                <a:latin typeface="Calibri"/>
                <a:cs typeface="Calibri"/>
              </a:rPr>
              <a:t>a kind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spc="-15" dirty="0">
                <a:latin typeface="Calibri"/>
                <a:cs typeface="Calibri"/>
              </a:rPr>
              <a:t>rotational </a:t>
            </a:r>
            <a:r>
              <a:rPr sz="2700" spc="-10" dirty="0">
                <a:latin typeface="Calibri"/>
                <a:cs typeface="Calibri"/>
              </a:rPr>
              <a:t>movement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spc="-15" dirty="0">
                <a:latin typeface="Calibri"/>
                <a:cs typeface="Calibri"/>
              </a:rPr>
              <a:t>radius </a:t>
            </a:r>
            <a:r>
              <a:rPr sz="2700" dirty="0">
                <a:latin typeface="Calibri"/>
                <a:cs typeface="Calibri"/>
              </a:rPr>
              <a:t>and </a:t>
            </a:r>
            <a:r>
              <a:rPr sz="2700" spc="-5" dirty="0">
                <a:latin typeface="Calibri"/>
                <a:cs typeface="Calibri"/>
              </a:rPr>
              <a:t>ulna </a:t>
            </a:r>
            <a:r>
              <a:rPr sz="2700" spc="-10" dirty="0">
                <a:latin typeface="Calibri"/>
                <a:cs typeface="Calibri"/>
              </a:rPr>
              <a:t>where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forearm </a:t>
            </a:r>
            <a:r>
              <a:rPr sz="2700" spc="-10" dirty="0">
                <a:latin typeface="Calibri"/>
                <a:cs typeface="Calibri"/>
              </a:rPr>
              <a:t>wherein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palm </a:t>
            </a:r>
            <a:r>
              <a:rPr sz="2700" spc="-10" dirty="0">
                <a:latin typeface="Calibri"/>
                <a:cs typeface="Calibri"/>
              </a:rPr>
              <a:t>faces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up.</a:t>
            </a:r>
            <a:endParaRPr sz="2700">
              <a:latin typeface="Calibri"/>
              <a:cs typeface="Calibri"/>
            </a:endParaRPr>
          </a:p>
          <a:p>
            <a:pPr marL="167640">
              <a:lnSpc>
                <a:spcPct val="100000"/>
              </a:lnSpc>
            </a:pPr>
            <a:r>
              <a:rPr sz="2700" spc="-15" dirty="0">
                <a:latin typeface="Calibri"/>
                <a:cs typeface="Calibri"/>
              </a:rPr>
              <a:t>ex.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Supination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of</a:t>
            </a:r>
            <a:r>
              <a:rPr sz="2700" spc="-15" dirty="0">
                <a:latin typeface="Calibri"/>
                <a:cs typeface="Calibri"/>
              </a:rPr>
              <a:t> forearm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50685" y="2492882"/>
            <a:ext cx="1952879" cy="2273046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916188"/>
            <a:ext cx="8229600" cy="42448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9764" marR="5080" indent="-129476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Importance of</a:t>
            </a:r>
            <a:r>
              <a:rPr spc="-20" dirty="0"/>
              <a:t> </a:t>
            </a:r>
            <a:r>
              <a:rPr spc="-5" dirty="0"/>
              <a:t>Biomechanics</a:t>
            </a:r>
            <a:r>
              <a:rPr spc="-40" dirty="0"/>
              <a:t> </a:t>
            </a:r>
            <a:r>
              <a:rPr spc="-5" dirty="0"/>
              <a:t>in </a:t>
            </a:r>
            <a:r>
              <a:rPr spc="-890" dirty="0"/>
              <a:t> </a:t>
            </a:r>
            <a:r>
              <a:rPr spc="-25" dirty="0"/>
              <a:t>Physical</a:t>
            </a:r>
            <a:r>
              <a:rPr spc="-20" dirty="0"/>
              <a:t> Education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3589096"/>
            <a:ext cx="3130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iii.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613661"/>
            <a:ext cx="8950325" cy="5147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524510" indent="-515620" algn="just">
              <a:lnSpc>
                <a:spcPct val="100000"/>
              </a:lnSpc>
              <a:spcBef>
                <a:spcPts val="100"/>
              </a:spcBef>
              <a:buAutoNum type="romanLcPeriod"/>
              <a:tabLst>
                <a:tab pos="528320" algn="l"/>
              </a:tabLst>
            </a:pPr>
            <a:r>
              <a:rPr sz="2400" spc="-10" dirty="0">
                <a:latin typeface="Calibri"/>
                <a:cs typeface="Calibri"/>
              </a:rPr>
              <a:t>Knowledge </a:t>
            </a:r>
            <a:r>
              <a:rPr sz="2400" spc="-5" dirty="0">
                <a:latin typeface="Calibri"/>
                <a:cs typeface="Calibri"/>
              </a:rPr>
              <a:t>of biomechanics helps </a:t>
            </a:r>
            <a:r>
              <a:rPr sz="2400" spc="-15" dirty="0">
                <a:latin typeface="Calibri"/>
                <a:cs typeface="Calibri"/>
              </a:rPr>
              <a:t>to realize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5" dirty="0">
                <a:latin typeface="Calibri"/>
                <a:cs typeface="Calibri"/>
              </a:rPr>
              <a:t>understand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underlying principle 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efficient structure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competitive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sports </a:t>
            </a:r>
            <a:r>
              <a:rPr sz="2400" spc="-10" dirty="0">
                <a:latin typeface="Calibri"/>
                <a:cs typeface="Calibri"/>
              </a:rPr>
              <a:t>performance.</a:t>
            </a:r>
            <a:endParaRPr sz="2400">
              <a:latin typeface="Calibri"/>
              <a:cs typeface="Calibri"/>
            </a:endParaRPr>
          </a:p>
          <a:p>
            <a:pPr marL="527685" marR="548640" indent="-515620" algn="just">
              <a:lnSpc>
                <a:spcPct val="100000"/>
              </a:lnSpc>
              <a:spcBef>
                <a:spcPts val="580"/>
              </a:spcBef>
              <a:buAutoNum type="romanLcPeriod"/>
              <a:tabLst>
                <a:tab pos="528320" algn="l"/>
              </a:tabLst>
            </a:pPr>
            <a:r>
              <a:rPr sz="2400" spc="-10" dirty="0">
                <a:latin typeface="Calibri"/>
                <a:cs typeface="Calibri"/>
              </a:rPr>
              <a:t>Knowledge </a:t>
            </a:r>
            <a:r>
              <a:rPr sz="2400" spc="-5" dirty="0">
                <a:latin typeface="Calibri"/>
                <a:cs typeface="Calibri"/>
              </a:rPr>
              <a:t>of biomechanics helps </a:t>
            </a:r>
            <a:r>
              <a:rPr sz="2400" dirty="0">
                <a:latin typeface="Calibri"/>
                <a:cs typeface="Calibri"/>
              </a:rPr>
              <a:t>in the </a:t>
            </a:r>
            <a:r>
              <a:rPr sz="2400" spc="-10" dirty="0">
                <a:latin typeface="Calibri"/>
                <a:cs typeface="Calibri"/>
              </a:rPr>
              <a:t>improvement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motor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qualities.</a:t>
            </a:r>
            <a:endParaRPr sz="240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  <a:spcBef>
                <a:spcPts val="575"/>
              </a:spcBef>
            </a:pPr>
            <a:r>
              <a:rPr sz="2400" spc="-10" dirty="0">
                <a:latin typeface="Calibri"/>
                <a:cs typeface="Calibri"/>
              </a:rPr>
              <a:t>Knowledge</a:t>
            </a:r>
            <a:r>
              <a:rPr sz="2400" spc="-5" dirty="0">
                <a:latin typeface="Calibri"/>
                <a:cs typeface="Calibri"/>
              </a:rPr>
              <a:t> of biomechanics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helps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athlete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conduct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self</a:t>
            </a:r>
            <a:endParaRPr sz="240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evaluation.</a:t>
            </a:r>
            <a:endParaRPr sz="2400">
              <a:latin typeface="Calibri"/>
              <a:cs typeface="Calibri"/>
            </a:endParaRPr>
          </a:p>
          <a:p>
            <a:pPr marL="527685" marR="11430" indent="-515620">
              <a:lnSpc>
                <a:spcPct val="100000"/>
              </a:lnSpc>
              <a:spcBef>
                <a:spcPts val="575"/>
              </a:spcBef>
              <a:buAutoNum type="romanLcPeriod" startAt="4"/>
              <a:tabLst>
                <a:tab pos="527685" algn="l"/>
                <a:tab pos="528320" algn="l"/>
              </a:tabLst>
            </a:pPr>
            <a:r>
              <a:rPr sz="2400" spc="-10" dirty="0">
                <a:latin typeface="Calibri"/>
                <a:cs typeface="Calibri"/>
              </a:rPr>
              <a:t>Knowledge </a:t>
            </a:r>
            <a:r>
              <a:rPr sz="2400" spc="-5" dirty="0">
                <a:latin typeface="Calibri"/>
                <a:cs typeface="Calibri"/>
              </a:rPr>
              <a:t>of biomechanics helps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formulation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understanding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new</a:t>
            </a:r>
            <a:r>
              <a:rPr sz="2400" dirty="0">
                <a:latin typeface="Calibri"/>
                <a:cs typeface="Calibri"/>
              </a:rPr>
              <a:t> rules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regulation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dirty="0">
                <a:latin typeface="Calibri"/>
                <a:cs typeface="Calibri"/>
              </a:rPr>
              <a:t> 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sports,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games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facilities,</a:t>
            </a:r>
            <a:r>
              <a:rPr sz="2400" spc="-10" dirty="0">
                <a:latin typeface="Calibri"/>
                <a:cs typeface="Calibri"/>
              </a:rPr>
              <a:t> etc.</a:t>
            </a:r>
            <a:endParaRPr sz="2400">
              <a:latin typeface="Calibri"/>
              <a:cs typeface="Calibri"/>
            </a:endParaRPr>
          </a:p>
          <a:p>
            <a:pPr marL="527685" marR="216535" indent="-515620">
              <a:lnSpc>
                <a:spcPct val="100000"/>
              </a:lnSpc>
              <a:spcBef>
                <a:spcPts val="580"/>
              </a:spcBef>
              <a:buAutoNum type="romanLcPeriod" startAt="4"/>
              <a:tabLst>
                <a:tab pos="527685" algn="l"/>
                <a:tab pos="528320" algn="l"/>
              </a:tabLst>
            </a:pPr>
            <a:r>
              <a:rPr sz="2400" spc="-10" dirty="0">
                <a:latin typeface="Calibri"/>
                <a:cs typeface="Calibri"/>
              </a:rPr>
              <a:t>Knowledge </a:t>
            </a:r>
            <a:r>
              <a:rPr sz="2400" spc="-5" dirty="0">
                <a:latin typeface="Calibri"/>
                <a:cs typeface="Calibri"/>
              </a:rPr>
              <a:t>of biomechanics helps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development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acceptance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new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technique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skills.</a:t>
            </a:r>
            <a:endParaRPr sz="2400">
              <a:latin typeface="Calibri"/>
              <a:cs typeface="Calibri"/>
            </a:endParaRPr>
          </a:p>
          <a:p>
            <a:pPr marL="527685" marR="5080" indent="-515620">
              <a:lnSpc>
                <a:spcPct val="100000"/>
              </a:lnSpc>
              <a:spcBef>
                <a:spcPts val="575"/>
              </a:spcBef>
              <a:buAutoNum type="romanLcPeriod" startAt="4"/>
              <a:tabLst>
                <a:tab pos="527685" algn="l"/>
                <a:tab pos="528320" algn="l"/>
              </a:tabLst>
            </a:pPr>
            <a:r>
              <a:rPr sz="2400" spc="-10" dirty="0">
                <a:latin typeface="Calibri"/>
                <a:cs typeface="Calibri"/>
              </a:rPr>
              <a:t>Knowledge </a:t>
            </a:r>
            <a:r>
              <a:rPr sz="2400" spc="-5" dirty="0">
                <a:latin typeface="Calibri"/>
                <a:cs typeface="Calibri"/>
              </a:rPr>
              <a:t>of biomechanics helps </a:t>
            </a:r>
            <a:r>
              <a:rPr sz="2400" dirty="0">
                <a:latin typeface="Calibri"/>
                <a:cs typeface="Calibri"/>
              </a:rPr>
              <a:t>in the </a:t>
            </a:r>
            <a:r>
              <a:rPr sz="2400" spc="-5" dirty="0">
                <a:latin typeface="Calibri"/>
                <a:cs typeface="Calibri"/>
              </a:rPr>
              <a:t>selection of </a:t>
            </a:r>
            <a:r>
              <a:rPr sz="2400" spc="-15" dirty="0">
                <a:latin typeface="Calibri"/>
                <a:cs typeface="Calibri"/>
              </a:rPr>
              <a:t>athlete/players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specific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sports</a:t>
            </a:r>
            <a:r>
              <a:rPr sz="2400" dirty="0">
                <a:latin typeface="Calibri"/>
                <a:cs typeface="Calibri"/>
              </a:rPr>
              <a:t> an</a:t>
            </a:r>
            <a:r>
              <a:rPr sz="2400" spc="-10" dirty="0">
                <a:latin typeface="Calibri"/>
                <a:cs typeface="Calibri"/>
              </a:rPr>
              <a:t> games.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9764" marR="5080" indent="-129476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Importance of</a:t>
            </a:r>
            <a:r>
              <a:rPr spc="-20" dirty="0"/>
              <a:t> </a:t>
            </a:r>
            <a:r>
              <a:rPr spc="-5" dirty="0"/>
              <a:t>Biomechanics</a:t>
            </a:r>
            <a:r>
              <a:rPr spc="-40" dirty="0"/>
              <a:t> </a:t>
            </a:r>
            <a:r>
              <a:rPr spc="-5" dirty="0"/>
              <a:t>in </a:t>
            </a:r>
            <a:r>
              <a:rPr spc="-890" dirty="0"/>
              <a:t> </a:t>
            </a:r>
            <a:r>
              <a:rPr spc="-25" dirty="0"/>
              <a:t>Physical</a:t>
            </a:r>
            <a:r>
              <a:rPr spc="-20" dirty="0"/>
              <a:t> Education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6794"/>
            <a:ext cx="7691120" cy="423291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527685" marR="955675" indent="-515620">
              <a:lnSpc>
                <a:spcPts val="2880"/>
              </a:lnSpc>
              <a:spcBef>
                <a:spcPts val="795"/>
              </a:spcBef>
              <a:buAutoNum type="romanLcPeriod" startAt="7"/>
              <a:tabLst>
                <a:tab pos="528320" algn="l"/>
              </a:tabLst>
            </a:pPr>
            <a:r>
              <a:rPr sz="3000" spc="-15" dirty="0">
                <a:latin typeface="Calibri"/>
                <a:cs typeface="Calibri"/>
              </a:rPr>
              <a:t>Knowledge </a:t>
            </a:r>
            <a:r>
              <a:rPr sz="3000" spc="-5" dirty="0">
                <a:latin typeface="Calibri"/>
                <a:cs typeface="Calibri"/>
              </a:rPr>
              <a:t>of biomechanics </a:t>
            </a:r>
            <a:r>
              <a:rPr sz="3000" spc="-10" dirty="0">
                <a:latin typeface="Calibri"/>
                <a:cs typeface="Calibri"/>
              </a:rPr>
              <a:t>helps </a:t>
            </a:r>
            <a:r>
              <a:rPr sz="3000" dirty="0">
                <a:latin typeface="Calibri"/>
                <a:cs typeface="Calibri"/>
              </a:rPr>
              <a:t>in the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selection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of</a:t>
            </a:r>
            <a:r>
              <a:rPr sz="3000" spc="-10" dirty="0">
                <a:latin typeface="Calibri"/>
                <a:cs typeface="Calibri"/>
              </a:rPr>
              <a:t> equipment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facilities.</a:t>
            </a:r>
            <a:endParaRPr sz="3000">
              <a:latin typeface="Calibri"/>
              <a:cs typeface="Calibri"/>
            </a:endParaRPr>
          </a:p>
          <a:p>
            <a:pPr marL="527685" marR="5080" indent="-515620">
              <a:lnSpc>
                <a:spcPts val="2880"/>
              </a:lnSpc>
              <a:spcBef>
                <a:spcPts val="720"/>
              </a:spcBef>
              <a:buAutoNum type="romanLcPeriod" startAt="7"/>
              <a:tabLst>
                <a:tab pos="543560" algn="l"/>
              </a:tabLst>
            </a:pPr>
            <a:r>
              <a:rPr sz="3000" spc="-15" dirty="0">
                <a:latin typeface="Calibri"/>
                <a:cs typeface="Calibri"/>
              </a:rPr>
              <a:t>Knowledge </a:t>
            </a:r>
            <a:r>
              <a:rPr sz="3000" spc="-5" dirty="0">
                <a:latin typeface="Calibri"/>
                <a:cs typeface="Calibri"/>
              </a:rPr>
              <a:t>of biomechanics </a:t>
            </a:r>
            <a:r>
              <a:rPr sz="3000" spc="-10" dirty="0">
                <a:latin typeface="Calibri"/>
                <a:cs typeface="Calibri"/>
              </a:rPr>
              <a:t>helps </a:t>
            </a:r>
            <a:r>
              <a:rPr sz="3000" dirty="0">
                <a:latin typeface="Calibri"/>
                <a:cs typeface="Calibri"/>
              </a:rPr>
              <a:t>in the 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prevention, protection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rehabilitation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from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sports </a:t>
            </a:r>
            <a:r>
              <a:rPr sz="3000" spc="-10" dirty="0">
                <a:latin typeface="Calibri"/>
                <a:cs typeface="Calibri"/>
              </a:rPr>
              <a:t>injuries.</a:t>
            </a:r>
            <a:endParaRPr sz="3000">
              <a:latin typeface="Calibri"/>
              <a:cs typeface="Calibri"/>
            </a:endParaRPr>
          </a:p>
          <a:p>
            <a:pPr marL="527685" marR="225425" indent="-515620">
              <a:lnSpc>
                <a:spcPts val="2880"/>
              </a:lnSpc>
              <a:spcBef>
                <a:spcPts val="725"/>
              </a:spcBef>
              <a:buAutoNum type="romanLcPeriod" startAt="7"/>
              <a:tabLst>
                <a:tab pos="527685" algn="l"/>
                <a:tab pos="528320" algn="l"/>
              </a:tabLst>
            </a:pPr>
            <a:r>
              <a:rPr sz="3000" dirty="0">
                <a:latin typeface="Calibri"/>
                <a:cs typeface="Calibri"/>
              </a:rPr>
              <a:t>It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helps to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identify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mechanical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advantage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15" dirty="0">
                <a:latin typeface="Calibri"/>
                <a:cs typeface="Calibri"/>
              </a:rPr>
              <a:t> disadvantage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of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human locomotion.</a:t>
            </a:r>
            <a:endParaRPr sz="30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25"/>
              </a:spcBef>
              <a:buAutoNum type="romanLcPeriod" startAt="7"/>
              <a:tabLst>
                <a:tab pos="527685" algn="l"/>
                <a:tab pos="528320" algn="l"/>
              </a:tabLst>
            </a:pPr>
            <a:r>
              <a:rPr sz="3000" dirty="0">
                <a:latin typeface="Calibri"/>
                <a:cs typeface="Calibri"/>
              </a:rPr>
              <a:t>It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helps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diagnostic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teaching.</a:t>
            </a:r>
            <a:endParaRPr sz="30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romanLcPeriod" startAt="7"/>
              <a:tabLst>
                <a:tab pos="527685" algn="l"/>
                <a:tab pos="528320" algn="l"/>
              </a:tabLst>
            </a:pPr>
            <a:r>
              <a:rPr sz="3000" dirty="0">
                <a:latin typeface="Calibri"/>
                <a:cs typeface="Calibri"/>
              </a:rPr>
              <a:t>It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helps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diagnostic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coaching.</a:t>
            </a:r>
            <a:endParaRPr sz="30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romanLcPeriod" startAt="7"/>
              <a:tabLst>
                <a:tab pos="528320" algn="l"/>
              </a:tabLst>
            </a:pPr>
            <a:r>
              <a:rPr sz="3000" dirty="0">
                <a:latin typeface="Calibri"/>
                <a:cs typeface="Calibri"/>
              </a:rPr>
              <a:t>It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helps</a:t>
            </a:r>
            <a:r>
              <a:rPr sz="3000" dirty="0">
                <a:latin typeface="Calibri"/>
                <a:cs typeface="Calibri"/>
              </a:rPr>
              <a:t> in</a:t>
            </a:r>
            <a:r>
              <a:rPr sz="3000" spc="-10" dirty="0">
                <a:latin typeface="Calibri"/>
                <a:cs typeface="Calibri"/>
              </a:rPr>
              <a:t> correcting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postural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deformities.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9764" marR="5080" indent="-129476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Importance of</a:t>
            </a:r>
            <a:r>
              <a:rPr spc="-20" dirty="0"/>
              <a:t> </a:t>
            </a:r>
            <a:r>
              <a:rPr spc="-5" dirty="0"/>
              <a:t>Biomechanics</a:t>
            </a:r>
            <a:r>
              <a:rPr spc="-40" dirty="0"/>
              <a:t> </a:t>
            </a:r>
            <a:r>
              <a:rPr spc="-5" dirty="0"/>
              <a:t>in </a:t>
            </a:r>
            <a:r>
              <a:rPr spc="-890" dirty="0"/>
              <a:t> </a:t>
            </a:r>
            <a:r>
              <a:rPr spc="-25" dirty="0"/>
              <a:t>Physical</a:t>
            </a:r>
            <a:r>
              <a:rPr spc="-20" dirty="0"/>
              <a:t> Education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7851775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Knowledge of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biomechanics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helps </a:t>
            </a:r>
            <a:r>
              <a:rPr sz="3200" b="1" i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 </a:t>
            </a:r>
            <a:r>
              <a:rPr sz="32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realize </a:t>
            </a:r>
            <a:r>
              <a:rPr sz="3200" b="1" i="1" spc="-5" dirty="0">
                <a:latin typeface="Calibri"/>
                <a:cs typeface="Calibri"/>
              </a:rPr>
              <a:t>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 </a:t>
            </a:r>
            <a:r>
              <a:rPr sz="32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understand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underlying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principle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</a:t>
            </a:r>
            <a:r>
              <a:rPr sz="3200" b="1" i="1" spc="-710" dirty="0">
                <a:latin typeface="Calibri"/>
                <a:cs typeface="Calibri"/>
              </a:rPr>
              <a:t>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efficient structure of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competitive sports </a:t>
            </a:r>
            <a:r>
              <a:rPr sz="3200" b="1" i="1" dirty="0">
                <a:latin typeface="Calibri"/>
                <a:cs typeface="Calibri"/>
              </a:rPr>
              <a:t>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performance.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9524" y="3171822"/>
            <a:ext cx="8579319" cy="36861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9764" marR="5080" indent="-129476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Importance of</a:t>
            </a:r>
            <a:r>
              <a:rPr spc="-20" dirty="0"/>
              <a:t> </a:t>
            </a:r>
            <a:r>
              <a:rPr spc="-5" dirty="0"/>
              <a:t>Biomechanics</a:t>
            </a:r>
            <a:r>
              <a:rPr spc="-40" dirty="0"/>
              <a:t> </a:t>
            </a:r>
            <a:r>
              <a:rPr spc="-5" dirty="0"/>
              <a:t>in </a:t>
            </a:r>
            <a:r>
              <a:rPr spc="-890" dirty="0"/>
              <a:t> </a:t>
            </a:r>
            <a:r>
              <a:rPr spc="-25" dirty="0"/>
              <a:t>Physical</a:t>
            </a:r>
            <a:r>
              <a:rPr spc="-20" dirty="0"/>
              <a:t> Education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607565"/>
            <a:ext cx="7795895" cy="2562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046480" algn="just">
              <a:lnSpc>
                <a:spcPct val="100000"/>
              </a:lnSpc>
              <a:spcBef>
                <a:spcPts val="105"/>
              </a:spcBef>
            </a:pP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Knowledge</a:t>
            </a:r>
            <a:r>
              <a:rPr sz="3200" b="1" i="1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32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biomechanics</a:t>
            </a:r>
            <a:r>
              <a:rPr sz="3200" b="1" i="1" u="heavy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helps</a:t>
            </a:r>
            <a:r>
              <a:rPr sz="3200" b="1" i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</a:t>
            </a:r>
            <a:r>
              <a:rPr sz="32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</a:t>
            </a:r>
            <a:r>
              <a:rPr sz="3200" b="1" i="1" spc="-710" dirty="0">
                <a:latin typeface="Calibri"/>
                <a:cs typeface="Calibri"/>
              </a:rPr>
              <a:t>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improvement</a:t>
            </a:r>
            <a:r>
              <a:rPr sz="3200" b="1" i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motor</a:t>
            </a:r>
            <a:r>
              <a:rPr sz="3200" b="1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qualities.</a:t>
            </a:r>
            <a:endParaRPr sz="32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Calibri"/>
                <a:cs typeface="Calibri"/>
              </a:rPr>
              <a:t>Biomechanics </a:t>
            </a:r>
            <a:r>
              <a:rPr sz="3200" spc="-5" dirty="0">
                <a:latin typeface="Calibri"/>
                <a:cs typeface="Calibri"/>
              </a:rPr>
              <a:t>help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5" dirty="0">
                <a:latin typeface="Calibri"/>
                <a:cs typeface="Calibri"/>
              </a:rPr>
              <a:t>designing </a:t>
            </a:r>
            <a:r>
              <a:rPr sz="3200" spc="-20" dirty="0">
                <a:latin typeface="Calibri"/>
                <a:cs typeface="Calibri"/>
              </a:rPr>
              <a:t>systematic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scientific training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selecting the </a:t>
            </a:r>
            <a:r>
              <a:rPr sz="3200" spc="-15" dirty="0">
                <a:latin typeface="Calibri"/>
                <a:cs typeface="Calibri"/>
              </a:rPr>
              <a:t>appropriate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means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development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motor</a:t>
            </a:r>
            <a:r>
              <a:rPr sz="3200" spc="-5" dirty="0">
                <a:latin typeface="Calibri"/>
                <a:cs typeface="Calibri"/>
              </a:rPr>
              <a:t> qualities.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9" y="4354512"/>
            <a:ext cx="1970658" cy="23648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6197" y="4609142"/>
            <a:ext cx="2416302" cy="18202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1611</Words>
  <Application>Microsoft Office PowerPoint</Application>
  <PresentationFormat>On-screen Show (4:3)</PresentationFormat>
  <Paragraphs>255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 Introduction to Kinesiology  and Sports Biomechanics</vt:lpstr>
      <vt:lpstr>Kinesiology-Meaning</vt:lpstr>
      <vt:lpstr>Kinesiology-Definition</vt:lpstr>
      <vt:lpstr>Biomechanics- Meaning</vt:lpstr>
      <vt:lpstr>Biomechanics-Definition</vt:lpstr>
      <vt:lpstr>Importance of Biomechanics in  Physical Education</vt:lpstr>
      <vt:lpstr>Importance of Biomechanics in  Physical Education</vt:lpstr>
      <vt:lpstr>Importance of Biomechanics in  Physical Education</vt:lpstr>
      <vt:lpstr>Importance of Biomechanics in  Physical Education</vt:lpstr>
      <vt:lpstr>Importance of Biomechanics in  Physical Education</vt:lpstr>
      <vt:lpstr>Importance of Biomechanics in  Physical Education</vt:lpstr>
      <vt:lpstr>Slide 12</vt:lpstr>
      <vt:lpstr>Importance of Biomechanics in  Physical Education</vt:lpstr>
      <vt:lpstr>Importance of Biomechanics in  Physical Education</vt:lpstr>
      <vt:lpstr>Slide 15</vt:lpstr>
      <vt:lpstr>Importance of Biomechanics in  Physical Education</vt:lpstr>
      <vt:lpstr>Importance of Biomechanics in  Physical Education</vt:lpstr>
      <vt:lpstr>Importance of Biomechanics in  Physical Education</vt:lpstr>
      <vt:lpstr>Importance of Kinesiology in physical  Education</vt:lpstr>
      <vt:lpstr>Importance of Kinesiology in physical  Education</vt:lpstr>
      <vt:lpstr>Importance of Kinesiology in physical  Education</vt:lpstr>
      <vt:lpstr>Importance of Kinesiology in physical  Education</vt:lpstr>
      <vt:lpstr>Importance of Kinesiology in physical  Education</vt:lpstr>
      <vt:lpstr>Importance of Kinesiology in physical  Education</vt:lpstr>
      <vt:lpstr>Slide 25</vt:lpstr>
      <vt:lpstr>Importance of Kinesiology in physical  Education</vt:lpstr>
      <vt:lpstr>Importance of Kinesiology in physical  Education</vt:lpstr>
      <vt:lpstr>Importance of Kinesiology in physical  Education</vt:lpstr>
      <vt:lpstr>Anatomical Position</vt:lpstr>
      <vt:lpstr>Fundamental Starting Position</vt:lpstr>
      <vt:lpstr>Joint Movements</vt:lpstr>
      <vt:lpstr>Angular movements</vt:lpstr>
      <vt:lpstr>Flexion</vt:lpstr>
      <vt:lpstr>Extension</vt:lpstr>
      <vt:lpstr>Hyper Extension</vt:lpstr>
      <vt:lpstr>Abduction</vt:lpstr>
      <vt:lpstr>Adduction</vt:lpstr>
      <vt:lpstr>Circumduction</vt:lpstr>
      <vt:lpstr>Lateral Flexion</vt:lpstr>
      <vt:lpstr>Slide 40</vt:lpstr>
      <vt:lpstr>Rotation movement</vt:lpstr>
      <vt:lpstr>Medial Rotation</vt:lpstr>
      <vt:lpstr>Lateral Rotation</vt:lpstr>
      <vt:lpstr>Left and Right rotation</vt:lpstr>
      <vt:lpstr>Special Movment</vt:lpstr>
      <vt:lpstr>Special Movements</vt:lpstr>
      <vt:lpstr>Special Movements</vt:lpstr>
      <vt:lpstr>Special Movements</vt:lpstr>
      <vt:lpstr>Special Movements</vt:lpstr>
      <vt:lpstr>Special Movements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Introduction to Kinesiology and Sports Biomechanics</dc:title>
  <dc:creator>Deepak Singh</dc:creator>
  <cp:lastModifiedBy>Samina</cp:lastModifiedBy>
  <cp:revision>2</cp:revision>
  <dcterms:created xsi:type="dcterms:W3CDTF">2022-12-22T14:03:49Z</dcterms:created>
  <dcterms:modified xsi:type="dcterms:W3CDTF">2022-12-22T14:14:44Z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2022-12-22T00:00:00Z</vt:filetime>
  </property>
</Properties>
</file>