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5" r:id="rId10"/>
    <p:sldId id="26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6/11/2022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6/11/2022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6/11/2022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6/11/2022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6/11/2022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295401"/>
            <a:ext cx="7848600" cy="2305050"/>
          </a:xfrm>
        </p:spPr>
        <p:txBody>
          <a:bodyPr>
            <a:normAutofit/>
          </a:bodyPr>
          <a:lstStyle/>
          <a:p>
            <a:r>
              <a:rPr lang="en-IN" sz="2400" dirty="0" smtClean="0">
                <a:latin typeface="Times New Roman" pitchFamily="18" charset="0"/>
                <a:cs typeface="Times New Roman" pitchFamily="18" charset="0"/>
              </a:rPr>
              <a:t>Paper: Economic Planning and Development (6</a:t>
            </a:r>
            <a:r>
              <a:rPr lang="en-IN" sz="2400" baseline="30000" dirty="0" smtClean="0">
                <a:latin typeface="Times New Roman" pitchFamily="18" charset="0"/>
                <a:cs typeface="Times New Roman" pitchFamily="18" charset="0"/>
              </a:rPr>
              <a:t>th</a:t>
            </a:r>
            <a:r>
              <a:rPr lang="en-IN" sz="2400" dirty="0" smtClean="0">
                <a:latin typeface="Times New Roman" pitchFamily="18" charset="0"/>
                <a:cs typeface="Times New Roman" pitchFamily="18" charset="0"/>
              </a:rPr>
              <a:t> Semester)</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
            </a:r>
            <a:br>
              <a:rPr lang="en-IN" sz="2400" dirty="0" smtClean="0">
                <a:latin typeface="Times New Roman" pitchFamily="18" charset="0"/>
                <a:cs typeface="Times New Roman" pitchFamily="18" charset="0"/>
              </a:rPr>
            </a:br>
            <a:r>
              <a:rPr lang="en-IN" sz="2400" dirty="0" smtClean="0">
                <a:latin typeface="Times New Roman" pitchFamily="18" charset="0"/>
                <a:cs typeface="Times New Roman" pitchFamily="18" charset="0"/>
              </a:rPr>
              <a:t>Topic: Failures of Economic Planning in India</a:t>
            </a:r>
            <a:endParaRPr lang="en-US" sz="2400" dirty="0"/>
          </a:p>
        </p:txBody>
      </p:sp>
      <p:sp>
        <p:nvSpPr>
          <p:cNvPr id="3" name="Subtitle 2"/>
          <p:cNvSpPr>
            <a:spLocks noGrp="1"/>
          </p:cNvSpPr>
          <p:nvPr>
            <p:ph type="subTitle" idx="1"/>
          </p:nvPr>
        </p:nvSpPr>
        <p:spPr/>
        <p:txBody>
          <a:bodyPr>
            <a:normAutofit fontScale="55000" lnSpcReduction="20000"/>
          </a:bodyPr>
          <a:lstStyle/>
          <a:p>
            <a:r>
              <a:rPr lang="en-IN"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Presented by</a:t>
            </a:r>
          </a:p>
          <a:p>
            <a:r>
              <a:rPr lang="en-IN" sz="2400" b="1" dirty="0" err="1"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Bhargab</a:t>
            </a:r>
            <a:r>
              <a:rPr lang="en-IN"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 Das</a:t>
            </a:r>
          </a:p>
          <a:p>
            <a:r>
              <a:rPr lang="en-IN"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Assistant Professor,</a:t>
            </a:r>
          </a:p>
          <a:p>
            <a:r>
              <a:rPr lang="en-IN"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Department of Economics,</a:t>
            </a:r>
          </a:p>
          <a:p>
            <a:r>
              <a:rPr lang="en-IN"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Dr. B.K.B. College</a:t>
            </a:r>
            <a:endParaRPr lang="en-US" sz="24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678362"/>
          </a:xfrm>
        </p:spPr>
        <p:txBody>
          <a:bodyPr/>
          <a:lstStyle/>
          <a:p>
            <a:pPr algn="ctr"/>
            <a:r>
              <a:rPr lang="en-IN" b="1" dirty="0" smtClean="0"/>
              <a:t>Thank You</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534400" cy="5410200"/>
          </a:xfrm>
        </p:spPr>
        <p:txBody>
          <a:bodyPr>
            <a:normAutofit/>
          </a:bodyPr>
          <a:lstStyle/>
          <a:p>
            <a:endParaRPr lang="en-IN" sz="2400" dirty="0" smtClean="0"/>
          </a:p>
          <a:p>
            <a:pPr lvl="0" fontAlgn="base"/>
            <a:r>
              <a:rPr lang="en-US" sz="2400" b="1" dirty="0" smtClean="0"/>
              <a:t>Stagnant Economy:</a:t>
            </a:r>
            <a:endParaRPr lang="en-US" sz="2400" dirty="0" smtClean="0"/>
          </a:p>
          <a:p>
            <a:pPr algn="just" fontAlgn="base"/>
            <a:r>
              <a:rPr lang="en-US" sz="2400" dirty="0" smtClean="0"/>
              <a:t>When India was freed, it has deep marks of stagnation. During the phase of forty years of economic planning, its growth rate is zero or near. According to one estimate, growth of national income was about 1.15 per cent during 1860 to 1950 per year and growth of per capita was at less than 0.5 per cent. Similar trend has been noticed after the adaptation of plans. This fact is also reflected from the national income by industrial origin.</a:t>
            </a:r>
          </a:p>
          <a:p>
            <a:pPr algn="just" fontAlgn="base"/>
            <a:endParaRPr lang="en-US" sz="2400" dirty="0" smtClean="0"/>
          </a:p>
          <a:p>
            <a:endParaRPr lang="en-IN" sz="2400" dirty="0" smtClean="0"/>
          </a:p>
          <a:p>
            <a:endParaRPr lang="en-IN" sz="2400" dirty="0" smtClean="0"/>
          </a:p>
          <a:p>
            <a:pPr>
              <a:buNone/>
            </a:pPr>
            <a:endParaRPr lang="en-IN" sz="2400" dirty="0" smtClean="0"/>
          </a:p>
        </p:txBody>
      </p:sp>
      <p:sp>
        <p:nvSpPr>
          <p:cNvPr id="2" name="Title 1"/>
          <p:cNvSpPr>
            <a:spLocks noGrp="1"/>
          </p:cNvSpPr>
          <p:nvPr>
            <p:ph type="title"/>
          </p:nvPr>
        </p:nvSpPr>
        <p:spPr>
          <a:xfrm>
            <a:off x="457200" y="274638"/>
            <a:ext cx="8153400" cy="944562"/>
          </a:xfrm>
        </p:spPr>
        <p:txBody>
          <a:bodyPr>
            <a:normAutofit fontScale="90000"/>
          </a:bodyPr>
          <a:lstStyle/>
          <a:p>
            <a:pPr fontAlgn="base"/>
            <a:r>
              <a:rPr lang="en-US" sz="3200" dirty="0" smtClean="0"/>
              <a:t>Failures of Economic Planning in India (1951-1990):</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534400" cy="5715000"/>
          </a:xfrm>
        </p:spPr>
        <p:txBody>
          <a:bodyPr>
            <a:normAutofit/>
          </a:bodyPr>
          <a:lstStyle/>
          <a:p>
            <a:pPr algn="just"/>
            <a:endParaRPr lang="en-IN" sz="2400" dirty="0" smtClean="0"/>
          </a:p>
          <a:p>
            <a:pPr lvl="0" fontAlgn="base"/>
            <a:r>
              <a:rPr lang="en-US" sz="2400" b="1" dirty="0" smtClean="0"/>
              <a:t>Poverty</a:t>
            </a:r>
            <a:r>
              <a:rPr lang="en-US" sz="2400" b="1" dirty="0" smtClean="0"/>
              <a:t>:</a:t>
            </a:r>
          </a:p>
          <a:p>
            <a:pPr lvl="0" fontAlgn="base">
              <a:buNone/>
            </a:pPr>
            <a:endParaRPr lang="en-US" sz="2400" b="1" dirty="0" smtClean="0"/>
          </a:p>
          <a:p>
            <a:pPr algn="just" fontAlgn="base"/>
            <a:r>
              <a:rPr lang="en-US" sz="2400" dirty="0" smtClean="0"/>
              <a:t>These five year plans have miserably failed to make a dent on poverty as 40 per cent of population is in tight grip of poverty. The poverty is greatly responsible for poor diets, low health and poor standard of living. A large proportion of the population has to go even without the most essential needs of daily life.</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305800" cy="5181600"/>
          </a:xfrm>
        </p:spPr>
        <p:txBody>
          <a:bodyPr>
            <a:normAutofit/>
          </a:bodyPr>
          <a:lstStyle/>
          <a:p>
            <a:pPr lvl="0" fontAlgn="base"/>
            <a:r>
              <a:rPr lang="en-US" sz="2400" b="1" dirty="0" smtClean="0"/>
              <a:t>Unequal Distribution of Income and Assets</a:t>
            </a:r>
            <a:r>
              <a:rPr lang="en-US" sz="2400" b="1" dirty="0" smtClean="0"/>
              <a:t>:</a:t>
            </a:r>
          </a:p>
          <a:p>
            <a:pPr lvl="0" fontAlgn="base">
              <a:buNone/>
            </a:pPr>
            <a:endParaRPr lang="en-US" sz="2400" b="1" dirty="0" smtClean="0"/>
          </a:p>
          <a:p>
            <a:pPr algn="just" fontAlgn="base"/>
            <a:r>
              <a:rPr lang="en-US" sz="2400" dirty="0" smtClean="0"/>
              <a:t>Another failure of the planning is that the distribution of income and other assets in rural and urban areas continued to be skewed. The bulk of increased income has been pocketed only by the rich few while weaker section of the society live hand to mouth and lead very miserable life.</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8839200" cy="5334000"/>
          </a:xfrm>
        </p:spPr>
        <p:txBody>
          <a:bodyPr>
            <a:normAutofit/>
          </a:bodyPr>
          <a:lstStyle/>
          <a:p>
            <a:pPr algn="just"/>
            <a:endParaRPr lang="en-IN" sz="2400" dirty="0" smtClean="0"/>
          </a:p>
          <a:p>
            <a:pPr lvl="0" fontAlgn="base"/>
            <a:r>
              <a:rPr lang="en-US" sz="2400" b="1" dirty="0" smtClean="0"/>
              <a:t>Increasing Unemployment</a:t>
            </a:r>
            <a:r>
              <a:rPr lang="en-US" sz="2400" b="1" dirty="0" smtClean="0"/>
              <a:t>:</a:t>
            </a:r>
          </a:p>
          <a:p>
            <a:pPr lvl="0" fontAlgn="base">
              <a:buNone/>
            </a:pPr>
            <a:endParaRPr lang="en-US" sz="2400" b="1" dirty="0" smtClean="0"/>
          </a:p>
          <a:p>
            <a:pPr fontAlgn="base"/>
            <a:r>
              <a:rPr lang="en-US" sz="2400" dirty="0" smtClean="0"/>
              <a:t>Increasing unemployment in our country is the burning problem of the day. At the beginning of the first five year plan the number of unemployed was hardly 33 </a:t>
            </a:r>
            <a:r>
              <a:rPr lang="en-US" sz="2400" dirty="0" err="1" smtClean="0"/>
              <a:t>lakh</a:t>
            </a:r>
            <a:r>
              <a:rPr lang="en-US" sz="2400" dirty="0" smtClean="0"/>
              <a:t> but at the end of seventh plan it reached 350 </a:t>
            </a:r>
            <a:r>
              <a:rPr lang="en-US" sz="2400" dirty="0" err="1" smtClean="0"/>
              <a:t>lakh</a:t>
            </a:r>
            <a:r>
              <a:rPr lang="en-US" sz="2400" dirty="0" smtClean="0"/>
              <a:t>. </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534400" cy="5334000"/>
          </a:xfrm>
        </p:spPr>
        <p:txBody>
          <a:bodyPr>
            <a:normAutofit/>
          </a:bodyPr>
          <a:lstStyle/>
          <a:p>
            <a:pPr lvl="0" fontAlgn="base"/>
            <a:r>
              <a:rPr lang="en-US" sz="2800" b="1" dirty="0" smtClean="0"/>
              <a:t>Abnormal Growth of Population</a:t>
            </a:r>
            <a:r>
              <a:rPr lang="en-US" sz="2800" b="1" dirty="0" smtClean="0"/>
              <a:t>:</a:t>
            </a:r>
          </a:p>
          <a:p>
            <a:pPr lvl="0" fontAlgn="base">
              <a:buNone/>
            </a:pPr>
            <a:endParaRPr lang="en-US" sz="2800" b="1" dirty="0" smtClean="0"/>
          </a:p>
          <a:p>
            <a:pPr algn="just" fontAlgn="base"/>
            <a:r>
              <a:rPr lang="en-US" sz="2800" dirty="0" smtClean="0"/>
              <a:t>In all plans, main objective was to check over-population but it has miserably failed to bridge the galloping population. The rapid growth of population has aggravated the situation to the worst. This problem gives birth to twin problems of poverty and unemployment.</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lstStyle/>
          <a:p>
            <a:pPr lvl="0" fontAlgn="base"/>
            <a:r>
              <a:rPr lang="en-US" b="1" dirty="0" smtClean="0"/>
              <a:t>Inflationary Pressure</a:t>
            </a:r>
            <a:r>
              <a:rPr lang="en-US" b="1" dirty="0" smtClean="0"/>
              <a:t>:</a:t>
            </a:r>
          </a:p>
          <a:p>
            <a:pPr lvl="0" fontAlgn="base">
              <a:buNone/>
            </a:pPr>
            <a:endParaRPr lang="en-US" b="1" dirty="0" smtClean="0"/>
          </a:p>
          <a:p>
            <a:pPr fontAlgn="base"/>
            <a:r>
              <a:rPr lang="en-US" dirty="0" smtClean="0"/>
              <a:t>Inflation had been started with the onset of the heavy doses of investment </a:t>
            </a:r>
            <a:r>
              <a:rPr lang="en-US" dirty="0" err="1" smtClean="0"/>
              <a:t>programmes</a:t>
            </a:r>
            <a:r>
              <a:rPr lang="en-US" dirty="0" smtClean="0"/>
              <a:t> during different five year plan periods. Now, it turned to the gravity of the problem as it has created serious imbalances in the socio- politico-economic relations. The people with fixed income group find it extremely difficult to maintain the standard of living.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90600"/>
            <a:ext cx="8305800" cy="5016691"/>
          </a:xfrm>
        </p:spPr>
        <p:txBody>
          <a:bodyPr/>
          <a:lstStyle/>
          <a:p>
            <a:pPr lvl="0" fontAlgn="base"/>
            <a:r>
              <a:rPr lang="en-US" b="1" dirty="0" smtClean="0"/>
              <a:t>Adverse Balance of Payment</a:t>
            </a:r>
            <a:r>
              <a:rPr lang="en-US" b="1" dirty="0" smtClean="0"/>
              <a:t>:</a:t>
            </a:r>
          </a:p>
          <a:p>
            <a:pPr lvl="0" fontAlgn="base">
              <a:buNone/>
            </a:pPr>
            <a:endParaRPr lang="en-US" b="1" dirty="0" smtClean="0"/>
          </a:p>
          <a:p>
            <a:pPr algn="just" fontAlgn="base"/>
            <a:r>
              <a:rPr lang="en-US" dirty="0" smtClean="0"/>
              <a:t>Truly, the production of agricultural and industrial sector has increased manifold but still we are dependent on imports. In our plans, we have stressed on export promotion and import substitution to correct the adverse balance of payment but no headway has been seen in this direction. It has continuously been unfavorable.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685800"/>
            <a:ext cx="8534400" cy="5562600"/>
          </a:xfrm>
        </p:spPr>
        <p:txBody>
          <a:bodyPr/>
          <a:lstStyle/>
          <a:p>
            <a:pPr lvl="0" fontAlgn="base"/>
            <a:r>
              <a:rPr lang="en-US" b="1" dirty="0" smtClean="0"/>
              <a:t>Huge Amount of Deficit Financing</a:t>
            </a:r>
            <a:r>
              <a:rPr lang="en-US" b="1" dirty="0" smtClean="0"/>
              <a:t>:</a:t>
            </a:r>
          </a:p>
          <a:p>
            <a:pPr lvl="0" fontAlgn="base">
              <a:buNone/>
            </a:pPr>
            <a:endParaRPr lang="en-US" b="1" dirty="0" smtClean="0"/>
          </a:p>
          <a:p>
            <a:pPr algn="just" fontAlgn="base"/>
            <a:r>
              <a:rPr lang="en-US" dirty="0" smtClean="0"/>
              <a:t>To mobilize the resources for different plans, government has absolutely failed to manage from internal resources. The government at this time, left with no alternative of deficit financial. From 1950-51 to 1984-85 total amount of deficit financing in the country was Rs. 24440 </a:t>
            </a:r>
            <a:r>
              <a:rPr lang="en-US" dirty="0" err="1" smtClean="0"/>
              <a:t>crores</a:t>
            </a:r>
            <a:r>
              <a:rPr lang="en-US" dirty="0" smtClean="0"/>
              <a:t>.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66</TotalTime>
  <Words>527</Words>
  <Application>Microsoft Office PowerPoint</Application>
  <PresentationFormat>On-screen Show (4:3)</PresentationFormat>
  <Paragraphs>36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Paper: Economic Planning and Development (6th Semester)  Topic: Failures of Economic Planning in India</vt:lpstr>
      <vt:lpstr>Failures of Economic Planning in India (1951-1990):</vt:lpstr>
      <vt:lpstr>Slide 3</vt:lpstr>
      <vt:lpstr>Slide 4</vt:lpstr>
      <vt:lpstr>Slide 5</vt:lpstr>
      <vt:lpstr>Slide 6</vt:lpstr>
      <vt:lpstr>Slide 7</vt:lpstr>
      <vt:lpstr>Slide 8</vt:lpstr>
      <vt:lpstr>Slide 9</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Paper: Economics of Natural Resources and Sustainable Development  Topic: Characteristics of  Natural Resources</dc:title>
  <dc:creator>user</dc:creator>
  <cp:lastModifiedBy>Windows User</cp:lastModifiedBy>
  <cp:revision>49</cp:revision>
  <dcterms:created xsi:type="dcterms:W3CDTF">2006-08-16T00:00:00Z</dcterms:created>
  <dcterms:modified xsi:type="dcterms:W3CDTF">2022-06-11T18:08:39Z</dcterms:modified>
</cp:coreProperties>
</file>