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4"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6/11/2022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6/11/2022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6/11/2022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6/11/2022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6/11/2022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6/11/2022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6/11/2022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6/11/2022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6/11/2022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6/11/2022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6/11/2022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6/11/2022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295401"/>
            <a:ext cx="7848600" cy="2305050"/>
          </a:xfrm>
        </p:spPr>
        <p:txBody>
          <a:bodyPr>
            <a:normAutofit/>
          </a:bodyPr>
          <a:lstStyle/>
          <a:p>
            <a:r>
              <a:rPr lang="en-IN" sz="2400" dirty="0" smtClean="0">
                <a:latin typeface="Times New Roman" pitchFamily="18" charset="0"/>
                <a:cs typeface="Times New Roman" pitchFamily="18" charset="0"/>
              </a:rPr>
              <a:t>Paper: Economic Planning and Development (6</a:t>
            </a:r>
            <a:r>
              <a:rPr lang="en-IN" sz="2400" baseline="30000" dirty="0" smtClean="0">
                <a:latin typeface="Times New Roman" pitchFamily="18" charset="0"/>
                <a:cs typeface="Times New Roman" pitchFamily="18" charset="0"/>
              </a:rPr>
              <a:t>th</a:t>
            </a:r>
            <a:r>
              <a:rPr lang="en-IN" sz="2400" dirty="0" smtClean="0">
                <a:latin typeface="Times New Roman" pitchFamily="18" charset="0"/>
                <a:cs typeface="Times New Roman" pitchFamily="18" charset="0"/>
              </a:rPr>
              <a:t> Semester)</a:t>
            </a:r>
            <a:br>
              <a:rPr lang="en-IN" sz="2400" dirty="0" smtClean="0">
                <a:latin typeface="Times New Roman" pitchFamily="18" charset="0"/>
                <a:cs typeface="Times New Roman" pitchFamily="18" charset="0"/>
              </a:rPr>
            </a:br>
            <a:r>
              <a:rPr lang="en-IN" sz="2400" dirty="0" smtClean="0">
                <a:latin typeface="Times New Roman" pitchFamily="18" charset="0"/>
                <a:cs typeface="Times New Roman" pitchFamily="18" charset="0"/>
              </a:rPr>
              <a:t/>
            </a:r>
            <a:br>
              <a:rPr lang="en-IN" sz="2400" dirty="0" smtClean="0">
                <a:latin typeface="Times New Roman" pitchFamily="18" charset="0"/>
                <a:cs typeface="Times New Roman" pitchFamily="18" charset="0"/>
              </a:rPr>
            </a:br>
            <a:r>
              <a:rPr lang="en-IN" sz="2400" dirty="0" smtClean="0">
                <a:latin typeface="Times New Roman" pitchFamily="18" charset="0"/>
                <a:cs typeface="Times New Roman" pitchFamily="18" charset="0"/>
              </a:rPr>
              <a:t>Topic: </a:t>
            </a:r>
            <a:r>
              <a:rPr lang="en-US" sz="2400" dirty="0" smtClean="0"/>
              <a:t>Achievements of Economic Planning in India </a:t>
            </a:r>
            <a:endParaRPr lang="en-US" sz="2400" dirty="0"/>
          </a:p>
        </p:txBody>
      </p:sp>
      <p:sp>
        <p:nvSpPr>
          <p:cNvPr id="3" name="Subtitle 2"/>
          <p:cNvSpPr>
            <a:spLocks noGrp="1"/>
          </p:cNvSpPr>
          <p:nvPr>
            <p:ph type="subTitle" idx="1"/>
          </p:nvPr>
        </p:nvSpPr>
        <p:spPr/>
        <p:txBody>
          <a:bodyPr>
            <a:normAutofit fontScale="55000" lnSpcReduction="20000"/>
          </a:bodyPr>
          <a:lstStyle/>
          <a:p>
            <a:r>
              <a:rPr lang="en-IN" sz="24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Presented by</a:t>
            </a:r>
          </a:p>
          <a:p>
            <a:r>
              <a:rPr lang="en-IN" sz="2400" b="1" dirty="0" err="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Bhargab</a:t>
            </a:r>
            <a:r>
              <a:rPr lang="en-IN" sz="24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Das</a:t>
            </a:r>
          </a:p>
          <a:p>
            <a:r>
              <a:rPr lang="en-IN" sz="24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Assistant Professor,</a:t>
            </a:r>
          </a:p>
          <a:p>
            <a:r>
              <a:rPr lang="en-IN" sz="24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Department of Economics,</a:t>
            </a:r>
          </a:p>
          <a:p>
            <a:r>
              <a:rPr lang="en-IN" sz="24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Dr. B.K.B. College</a:t>
            </a:r>
            <a:endParaRPr lang="en-US" sz="24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8534400" cy="5410200"/>
          </a:xfrm>
        </p:spPr>
        <p:txBody>
          <a:bodyPr>
            <a:normAutofit/>
          </a:bodyPr>
          <a:lstStyle/>
          <a:p>
            <a:endParaRPr lang="en-IN" sz="2400" dirty="0" smtClean="0"/>
          </a:p>
          <a:p>
            <a:pPr algn="just" fontAlgn="base"/>
            <a:r>
              <a:rPr lang="en-US" sz="2400" dirty="0" smtClean="0"/>
              <a:t>Economic planning in India, formally conceived in 1951, has come a long way in helping the economy to tackle the challenges in various sectors and has enabled it to achieve rapid economic progress. Some of the major achievements of planning in India are as follows</a:t>
            </a:r>
            <a:r>
              <a:rPr lang="en-US" sz="2400" dirty="0" smtClean="0"/>
              <a:t>:</a:t>
            </a:r>
          </a:p>
          <a:p>
            <a:pPr algn="just" fontAlgn="base"/>
            <a:endParaRPr lang="en-IN" sz="2400" dirty="0" smtClean="0"/>
          </a:p>
          <a:p>
            <a:pPr algn="just" fontAlgn="base"/>
            <a:r>
              <a:rPr lang="en-US" sz="2400" b="1" dirty="0" smtClean="0"/>
              <a:t>1. Economic Growth:</a:t>
            </a:r>
            <a:endParaRPr lang="en-US" sz="2400" dirty="0" smtClean="0"/>
          </a:p>
          <a:p>
            <a:pPr algn="just" fontAlgn="base"/>
            <a:r>
              <a:rPr lang="en-US" sz="2400" dirty="0" smtClean="0"/>
              <a:t>Economic planning in India has been successful in increasing the national income and the per capita income of the country resulting in economic growth.</a:t>
            </a:r>
          </a:p>
          <a:p>
            <a:pPr fontAlgn="base"/>
            <a:endParaRPr lang="en-US" sz="2400" dirty="0" smtClean="0"/>
          </a:p>
          <a:p>
            <a:pPr fontAlgn="base"/>
            <a:endParaRPr lang="en-US" sz="2400" dirty="0" smtClean="0"/>
          </a:p>
          <a:p>
            <a:pPr algn="just" fontAlgn="base"/>
            <a:endParaRPr lang="en-US" sz="2400" dirty="0" smtClean="0"/>
          </a:p>
          <a:p>
            <a:endParaRPr lang="en-IN" sz="2400" dirty="0" smtClean="0"/>
          </a:p>
          <a:p>
            <a:endParaRPr lang="en-IN" sz="2400" dirty="0" smtClean="0"/>
          </a:p>
          <a:p>
            <a:pPr>
              <a:buNone/>
            </a:pPr>
            <a:endParaRPr lang="en-IN" sz="2400" dirty="0" smtClean="0"/>
          </a:p>
        </p:txBody>
      </p:sp>
      <p:sp>
        <p:nvSpPr>
          <p:cNvPr id="2" name="Title 1"/>
          <p:cNvSpPr>
            <a:spLocks noGrp="1"/>
          </p:cNvSpPr>
          <p:nvPr>
            <p:ph type="title"/>
          </p:nvPr>
        </p:nvSpPr>
        <p:spPr>
          <a:xfrm>
            <a:off x="457200" y="274638"/>
            <a:ext cx="8153400" cy="944562"/>
          </a:xfrm>
        </p:spPr>
        <p:txBody>
          <a:bodyPr>
            <a:normAutofit fontScale="90000"/>
          </a:bodyPr>
          <a:lstStyle/>
          <a:p>
            <a:pPr fontAlgn="base"/>
            <a:r>
              <a:rPr lang="en-US" sz="2800" dirty="0" smtClean="0"/>
              <a:t>Achievements of Economic Planning in India (1951-1990):</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610600" cy="5943600"/>
          </a:xfrm>
        </p:spPr>
        <p:txBody>
          <a:bodyPr>
            <a:normAutofit/>
          </a:bodyPr>
          <a:lstStyle/>
          <a:p>
            <a:pPr algn="just"/>
            <a:endParaRPr lang="en-IN" sz="2400" dirty="0" smtClean="0"/>
          </a:p>
          <a:p>
            <a:pPr fontAlgn="base"/>
            <a:r>
              <a:rPr lang="en-US" sz="2400" b="1" dirty="0" smtClean="0"/>
              <a:t>2. Progress in Agriculture:</a:t>
            </a:r>
            <a:endParaRPr lang="en-US" sz="2400" dirty="0" smtClean="0"/>
          </a:p>
          <a:p>
            <a:pPr algn="just" fontAlgn="base"/>
            <a:r>
              <a:rPr lang="en-US" sz="2000" dirty="0" smtClean="0"/>
              <a:t>The first five-year plan focused on agricultural development. However, agricultural sector did not receive priority in the subsequent plans. Yet, with various initiatives implemented in the agricultural sector such as the green revolution and agricultural pricing policies, there has been a considerable increase in the output of the agricultural sector</a:t>
            </a:r>
            <a:r>
              <a:rPr lang="en-US" sz="2000" dirty="0" smtClean="0"/>
              <a:t>.</a:t>
            </a:r>
          </a:p>
          <a:p>
            <a:pPr algn="just" fontAlgn="base"/>
            <a:endParaRPr lang="en-IN" sz="2000" dirty="0" smtClean="0"/>
          </a:p>
          <a:p>
            <a:pPr algn="just" fontAlgn="base"/>
            <a:r>
              <a:rPr lang="en-US" sz="2000" dirty="0" smtClean="0"/>
              <a:t>The index of agricultural production increased from 85.9 in 1970-71 to 165.7 in 1999-91 (Base year- 1981-82). The production of major food grains which includes rice, wheat, coarse cereals and pulses has increased. Similarly, the production of commercial crops has also recorded an increasing trend. </a:t>
            </a:r>
          </a:p>
          <a:p>
            <a:pPr algn="just" fontAlgn="base"/>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382000" cy="5943600"/>
          </a:xfrm>
        </p:spPr>
        <p:txBody>
          <a:bodyPr>
            <a:normAutofit/>
          </a:bodyPr>
          <a:lstStyle/>
          <a:p>
            <a:pPr algn="just" fontAlgn="base"/>
            <a:r>
              <a:rPr lang="en-US" sz="2400" b="1" dirty="0" smtClean="0"/>
              <a:t>3. Industrial Growth</a:t>
            </a:r>
            <a:r>
              <a:rPr lang="en-US" sz="2400" b="1" dirty="0" smtClean="0"/>
              <a:t>:</a:t>
            </a:r>
          </a:p>
          <a:p>
            <a:pPr algn="just" fontAlgn="base">
              <a:buNone/>
            </a:pPr>
            <a:endParaRPr lang="en-US" sz="2400" dirty="0" smtClean="0"/>
          </a:p>
          <a:p>
            <a:pPr algn="just" fontAlgn="base"/>
            <a:r>
              <a:rPr lang="en-US" sz="2000" dirty="0" smtClean="0"/>
              <a:t>Economic planning has also contributed to the progress of the industrial sector. The index of industrial production increased from 54.8 in 1950-51 to 152.0 in 1965-66 (Base year- 1960-61) which is about 176 percent increase in production during the first three five-year plans</a:t>
            </a:r>
            <a:r>
              <a:rPr lang="en-US" sz="2000" dirty="0" smtClean="0"/>
              <a:t>.</a:t>
            </a:r>
          </a:p>
          <a:p>
            <a:pPr algn="just" fontAlgn="base"/>
            <a:endParaRPr lang="en-IN" sz="2000" dirty="0" smtClean="0"/>
          </a:p>
          <a:p>
            <a:pPr algn="just" fontAlgn="base"/>
            <a:r>
              <a:rPr lang="en-US" sz="2000" dirty="0" smtClean="0"/>
              <a:t>It went up from 109.3 in 1981-82 to 232.0 in 1993-94 (Base year- 1980-81). This has led to the rapid growth of the industrial sector in India. India has made remarkable progress in cotton textiles, paper, medicines, food processing, consumer goods, light engineering goods etc.</a:t>
            </a:r>
          </a:p>
          <a:p>
            <a:pPr algn="just" fontAlgn="base"/>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09600"/>
            <a:ext cx="8839200" cy="5867400"/>
          </a:xfrm>
        </p:spPr>
        <p:txBody>
          <a:bodyPr>
            <a:normAutofit/>
          </a:bodyPr>
          <a:lstStyle/>
          <a:p>
            <a:pPr algn="just"/>
            <a:endParaRPr lang="en-IN" sz="2400" dirty="0" smtClean="0"/>
          </a:p>
          <a:p>
            <a:pPr fontAlgn="base"/>
            <a:r>
              <a:rPr lang="en-US" sz="2400" b="1" dirty="0" smtClean="0"/>
              <a:t>4. Public Sector</a:t>
            </a:r>
            <a:r>
              <a:rPr lang="en-US" sz="2400" b="1" dirty="0" smtClean="0"/>
              <a:t>:</a:t>
            </a:r>
          </a:p>
          <a:p>
            <a:pPr fontAlgn="base">
              <a:buNone/>
            </a:pPr>
            <a:endParaRPr lang="en-US" sz="2400" dirty="0" smtClean="0"/>
          </a:p>
          <a:p>
            <a:pPr algn="just" fontAlgn="base"/>
            <a:r>
              <a:rPr lang="en-US" sz="2400" dirty="0" smtClean="0"/>
              <a:t>The public sector played a predominant role in the economy immediately after the independence. While there were only 5 industrial public sector enterprises in 1951, the number increased to 244 in 1990 with an investment of Rs.99, 330 cores. Very high profits were recorded by petroleum, telecommunication services, power generation, coal and lignite, financial services, transport services and minerals and metal industries. </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534400" cy="6172200"/>
          </a:xfrm>
        </p:spPr>
        <p:txBody>
          <a:bodyPr>
            <a:normAutofit/>
          </a:bodyPr>
          <a:lstStyle/>
          <a:p>
            <a:pPr fontAlgn="base"/>
            <a:r>
              <a:rPr lang="en-US" sz="2800" b="1" dirty="0" smtClean="0"/>
              <a:t>5. Infrastructure</a:t>
            </a:r>
            <a:r>
              <a:rPr lang="en-US" sz="2800" b="1" dirty="0" smtClean="0"/>
              <a:t>:</a:t>
            </a:r>
          </a:p>
          <a:p>
            <a:pPr fontAlgn="base">
              <a:buNone/>
            </a:pPr>
            <a:endParaRPr lang="en-US" sz="2800" dirty="0" smtClean="0"/>
          </a:p>
          <a:p>
            <a:pPr algn="just" fontAlgn="base"/>
            <a:r>
              <a:rPr lang="en-US" sz="2400" dirty="0" smtClean="0"/>
              <a:t>Development of infrastructure such as transport and communication, power, irrigation etc., is a pre-requisite to rapid economic growth and development. Expansion of transport facilities enables easy movement of goods and services and also enlarges the market. Irrigation projects contribute significantly to rural development. The total road length had increased during this period. The route length of the Indian railway network has also increased considerably in this period.</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305800" cy="5592763"/>
          </a:xfrm>
        </p:spPr>
        <p:txBody>
          <a:bodyPr>
            <a:normAutofit/>
          </a:bodyPr>
          <a:lstStyle/>
          <a:p>
            <a:pPr fontAlgn="base"/>
            <a:r>
              <a:rPr lang="en-US" b="1" dirty="0" smtClean="0"/>
              <a:t>6. Education and Health Care</a:t>
            </a:r>
            <a:r>
              <a:rPr lang="en-US" b="1" dirty="0" smtClean="0"/>
              <a:t>:</a:t>
            </a:r>
          </a:p>
          <a:p>
            <a:pPr fontAlgn="base">
              <a:buNone/>
            </a:pPr>
            <a:endParaRPr lang="en-US" dirty="0" smtClean="0"/>
          </a:p>
          <a:p>
            <a:pPr algn="just" fontAlgn="base"/>
            <a:r>
              <a:rPr lang="en-US" sz="2400" dirty="0" smtClean="0"/>
              <a:t>Education and health care are considered as human capital as they contribute to increased productivity of human beings. Considerable progress was achieved in the education as well as health sector during the five-year plans. The number of universities increased. With the growth in the number of institutions, the literacy rate in India has increased .With improvements in the health infrastructure, India has been able to successfully control a number of life threatening diseases such as small pox, cholera, polio, TB etc.</a:t>
            </a: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990600"/>
            <a:ext cx="8305800" cy="5016691"/>
          </a:xfrm>
        </p:spPr>
        <p:txBody>
          <a:bodyPr/>
          <a:lstStyle/>
          <a:p>
            <a:pPr fontAlgn="base"/>
            <a:r>
              <a:rPr lang="en-US" b="1" dirty="0" smtClean="0"/>
              <a:t>7</a:t>
            </a:r>
            <a:r>
              <a:rPr lang="en-US" b="1" dirty="0" smtClean="0"/>
              <a:t>. Savings and Investment</a:t>
            </a:r>
            <a:r>
              <a:rPr lang="en-US" b="1" dirty="0" smtClean="0"/>
              <a:t>:</a:t>
            </a:r>
          </a:p>
          <a:p>
            <a:pPr fontAlgn="base">
              <a:buNone/>
            </a:pPr>
            <a:endParaRPr lang="en-US" dirty="0" smtClean="0"/>
          </a:p>
          <a:p>
            <a:pPr algn="just" fontAlgn="base"/>
            <a:r>
              <a:rPr lang="en-US" sz="2400" dirty="0" smtClean="0"/>
              <a:t>Savings and Investments are major driving forces of economic growth. The gross domestic savings in India as a proportion of GDP has increased considerably. The gross capital formation has also increased during this period. Capital accumulation is the key to economic development. It helps in achieving rapid economic growth and has the ability to break the vicious circle of poverty.</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678362"/>
          </a:xfrm>
        </p:spPr>
        <p:txBody>
          <a:bodyPr/>
          <a:lstStyle/>
          <a:p>
            <a:pPr algn="ctr"/>
            <a:r>
              <a:rPr lang="en-IN" b="1" dirty="0" smtClean="0"/>
              <a:t>Thank You</a:t>
            </a:r>
            <a:endParaRPr lang="en-US"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71</TotalTime>
  <Words>661</Words>
  <Application>Microsoft Office PowerPoint</Application>
  <PresentationFormat>On-screen Show (4:3)</PresentationFormat>
  <Paragraphs>40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Paper: Economic Planning and Development (6th Semester)  Topic: Achievements of Economic Planning in India </vt:lpstr>
      <vt:lpstr>Achievements of Economic Planning in India (1951-1990):</vt:lpstr>
      <vt:lpstr>Slide 3</vt:lpstr>
      <vt:lpstr>Slide 4</vt:lpstr>
      <vt:lpstr>Slide 5</vt:lpstr>
      <vt:lpstr>Slide 6</vt:lpstr>
      <vt:lpstr>Slide 7</vt:lpstr>
      <vt:lpstr>Slide 8</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Paper: Economics of Natural Resources and Sustainable Development  Topic: Characteristics of  Natural Resources</dc:title>
  <dc:creator>user</dc:creator>
  <cp:lastModifiedBy>Windows User</cp:lastModifiedBy>
  <cp:revision>59</cp:revision>
  <dcterms:created xsi:type="dcterms:W3CDTF">2006-08-16T00:00:00Z</dcterms:created>
  <dcterms:modified xsi:type="dcterms:W3CDTF">2022-06-11T18:15:36Z</dcterms:modified>
</cp:coreProperties>
</file>