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6/11/2022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6/11/2022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6/11/2022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6/11/2022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1"/>
            <a:ext cx="7848600" cy="2305050"/>
          </a:xfrm>
        </p:spPr>
        <p:txBody>
          <a:bodyPr>
            <a:normAutofit/>
          </a:bodyPr>
          <a:lstStyle/>
          <a:p>
            <a:r>
              <a:rPr lang="en-IN" sz="2400" dirty="0" smtClean="0">
                <a:latin typeface="Times New Roman" pitchFamily="18" charset="0"/>
                <a:cs typeface="Times New Roman" pitchFamily="18" charset="0"/>
              </a:rPr>
              <a:t>Paper: </a:t>
            </a:r>
            <a:r>
              <a:rPr lang="en-IN" sz="2400" dirty="0" smtClean="0">
                <a:latin typeface="Times New Roman" pitchFamily="18" charset="0"/>
                <a:cs typeface="Times New Roman" pitchFamily="18" charset="0"/>
              </a:rPr>
              <a:t>ECO-HC-5026: Development Economics I</a:t>
            </a: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Topic: </a:t>
            </a:r>
            <a:r>
              <a:rPr lang="en-IN" sz="2400" dirty="0" smtClean="0">
                <a:latin typeface="Times New Roman" pitchFamily="18" charset="0"/>
                <a:cs typeface="Times New Roman" pitchFamily="18" charset="0"/>
              </a:rPr>
              <a:t>Concept of Development</a:t>
            </a:r>
            <a:endParaRPr lang="en-US" sz="2400" dirty="0"/>
          </a:p>
        </p:txBody>
      </p:sp>
      <p:sp>
        <p:nvSpPr>
          <p:cNvPr id="3" name="Subtitle 2"/>
          <p:cNvSpPr>
            <a:spLocks noGrp="1"/>
          </p:cNvSpPr>
          <p:nvPr>
            <p:ph type="subTitle" idx="1"/>
          </p:nvPr>
        </p:nvSpPr>
        <p:spPr/>
        <p:txBody>
          <a:bodyPr>
            <a:normAutofit fontScale="55000" lnSpcReduction="20000"/>
          </a:bodyPr>
          <a:lstStyle/>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Presented by</a:t>
            </a:r>
          </a:p>
          <a:p>
            <a:r>
              <a:rPr lang="en-IN" sz="24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Bhargab</a:t>
            </a:r>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Das</a:t>
            </a:r>
          </a:p>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Assistant Professor,</a:t>
            </a:r>
          </a:p>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Department of Economics,</a:t>
            </a:r>
          </a:p>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Dr. B.K.B. College</a:t>
            </a:r>
            <a:endParaRPr lang="en-US"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82000" cy="5105400"/>
          </a:xfrm>
        </p:spPr>
        <p:txBody>
          <a:bodyPr>
            <a:normAutofit/>
          </a:bodyPr>
          <a:lstStyle/>
          <a:p>
            <a:endParaRPr lang="en-IN" sz="2400" dirty="0" smtClean="0"/>
          </a:p>
          <a:p>
            <a:pPr algn="just"/>
            <a:r>
              <a:rPr lang="en-GB" sz="2400" dirty="0" smtClean="0"/>
              <a:t>The Nation has started to think about the problems, principles and policies of economic development after the great depression in 1930’s and the Second World War. Since then the problems of economic growth and development has got an important place. </a:t>
            </a:r>
            <a:endParaRPr lang="en-GB" sz="2400" dirty="0" smtClean="0"/>
          </a:p>
          <a:p>
            <a:pPr algn="just"/>
            <a:r>
              <a:rPr lang="en-GB" sz="2400" dirty="0" smtClean="0"/>
              <a:t>Majority of the people of our nation are living below the poverty line. Unemployment is one of the major reasons for that. Thus, the study of development is growing day by day and ‘Economic Development’ emerged as a distinct branch of economic theory.</a:t>
            </a:r>
            <a:endParaRPr lang="en-US" sz="2400" dirty="0" smtClean="0"/>
          </a:p>
          <a:p>
            <a:pPr algn="just"/>
            <a:endParaRPr lang="en-IN" sz="2400" dirty="0" smtClean="0"/>
          </a:p>
        </p:txBody>
      </p:sp>
      <p:sp>
        <p:nvSpPr>
          <p:cNvPr id="2" name="Title 1"/>
          <p:cNvSpPr>
            <a:spLocks noGrp="1"/>
          </p:cNvSpPr>
          <p:nvPr>
            <p:ph type="title"/>
          </p:nvPr>
        </p:nvSpPr>
        <p:spPr>
          <a:xfrm>
            <a:off x="457200" y="274638"/>
            <a:ext cx="8153400" cy="944562"/>
          </a:xfrm>
        </p:spPr>
        <p:txBody>
          <a:bodyPr/>
          <a:lstStyle/>
          <a:p>
            <a:r>
              <a:rPr lang="en-GB" sz="3200" dirty="0" smtClean="0"/>
              <a:t>CONCEPTS OF DEVELOPMENT</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382000" cy="5105400"/>
          </a:xfrm>
        </p:spPr>
        <p:txBody>
          <a:bodyPr>
            <a:normAutofit/>
          </a:bodyPr>
          <a:lstStyle/>
          <a:p>
            <a:pPr algn="just"/>
            <a:endParaRPr lang="en-IN" sz="2400" dirty="0" smtClean="0"/>
          </a:p>
          <a:p>
            <a:r>
              <a:rPr lang="en-GB" sz="2400" dirty="0" smtClean="0"/>
              <a:t>The definitions of economic development can be broadly classified into two </a:t>
            </a:r>
            <a:r>
              <a:rPr lang="en-GB" sz="2400" dirty="0" smtClean="0"/>
              <a:t>groups</a:t>
            </a:r>
          </a:p>
          <a:p>
            <a:pPr>
              <a:buNone/>
            </a:pPr>
            <a:endParaRPr lang="en-US" sz="2400" dirty="0" smtClean="0"/>
          </a:p>
          <a:p>
            <a:pPr lvl="0"/>
            <a:r>
              <a:rPr lang="en-GB" sz="2400" dirty="0" smtClean="0"/>
              <a:t>Classical definitions </a:t>
            </a:r>
            <a:endParaRPr lang="en-GB" sz="2400" dirty="0" smtClean="0"/>
          </a:p>
          <a:p>
            <a:pPr lvl="0">
              <a:buNone/>
            </a:pPr>
            <a:endParaRPr lang="en-US" sz="2400" dirty="0" smtClean="0"/>
          </a:p>
          <a:p>
            <a:pPr lvl="0"/>
            <a:r>
              <a:rPr lang="en-GB" sz="2400" dirty="0" smtClean="0"/>
              <a:t>Modern definitions</a:t>
            </a:r>
            <a:endParaRPr lang="en-US" sz="2400" dirty="0" smtClean="0"/>
          </a:p>
          <a:p>
            <a:pPr algn="just"/>
            <a:endParaRPr lang="en-IN" sz="2400" dirty="0" smtClean="0"/>
          </a:p>
        </p:txBody>
      </p:sp>
      <p:sp>
        <p:nvSpPr>
          <p:cNvPr id="2" name="Title 1"/>
          <p:cNvSpPr>
            <a:spLocks noGrp="1"/>
          </p:cNvSpPr>
          <p:nvPr>
            <p:ph type="title"/>
          </p:nvPr>
        </p:nvSpPr>
        <p:spPr>
          <a:xfrm>
            <a:off x="457200" y="274638"/>
            <a:ext cx="8229600" cy="1020762"/>
          </a:xfrm>
        </p:spPr>
        <p:txBody>
          <a:bodyPr>
            <a:normAutofit/>
          </a:bodyPr>
          <a:lstStyle/>
          <a:p>
            <a:r>
              <a:rPr lang="en-GB" sz="3200" dirty="0" smtClean="0"/>
              <a:t>Definitions of Economic Development</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05800" cy="5943600"/>
          </a:xfrm>
        </p:spPr>
        <p:txBody>
          <a:bodyPr>
            <a:normAutofit/>
          </a:bodyPr>
          <a:lstStyle/>
          <a:p>
            <a:pPr lvl="0"/>
            <a:r>
              <a:rPr lang="en-GB" sz="2400" b="1" dirty="0" smtClean="0"/>
              <a:t>Classical Definitions</a:t>
            </a:r>
            <a:endParaRPr lang="en-US" sz="2400" dirty="0" smtClean="0"/>
          </a:p>
          <a:p>
            <a:pPr algn="just"/>
            <a:endParaRPr lang="en-IN" sz="2400" b="1" dirty="0" smtClean="0"/>
          </a:p>
          <a:p>
            <a:pPr>
              <a:buNone/>
            </a:pPr>
            <a:r>
              <a:rPr lang="en-GB" sz="2400" dirty="0" smtClean="0"/>
              <a:t>Classical definitions can be given in terms of two </a:t>
            </a:r>
            <a:r>
              <a:rPr lang="en-GB" sz="2400" dirty="0" smtClean="0"/>
              <a:t>ways</a:t>
            </a:r>
          </a:p>
          <a:p>
            <a:pPr>
              <a:buNone/>
            </a:pPr>
            <a:endParaRPr lang="en-US" sz="2400" dirty="0" smtClean="0"/>
          </a:p>
          <a:p>
            <a:pPr lvl="0"/>
            <a:r>
              <a:rPr lang="en-GB" sz="2400" dirty="0" smtClean="0"/>
              <a:t>Increase in national income </a:t>
            </a:r>
            <a:endParaRPr lang="en-GB" sz="2400" dirty="0" smtClean="0"/>
          </a:p>
          <a:p>
            <a:pPr lvl="0"/>
            <a:endParaRPr lang="en-GB" sz="2400" dirty="0" smtClean="0"/>
          </a:p>
          <a:p>
            <a:r>
              <a:rPr lang="en-GB" sz="2400" dirty="0" smtClean="0"/>
              <a:t>Increase in real per capita income</a:t>
            </a:r>
            <a:endParaRPr lang="en-US" sz="2400" dirty="0" smtClean="0"/>
          </a:p>
          <a:p>
            <a:pPr lvl="0"/>
            <a:endParaRPr lang="en-GB" sz="2400" dirty="0" smtClean="0"/>
          </a:p>
          <a:p>
            <a:pPr lvl="0"/>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172200"/>
          </a:xfrm>
        </p:spPr>
        <p:txBody>
          <a:bodyPr>
            <a:normAutofit/>
          </a:bodyPr>
          <a:lstStyle/>
          <a:p>
            <a:pPr algn="just"/>
            <a:endParaRPr lang="en-IN" sz="2400" dirty="0" smtClean="0"/>
          </a:p>
          <a:p>
            <a:pPr lvl="0"/>
            <a:r>
              <a:rPr lang="en-GB" sz="2400" b="1" dirty="0" smtClean="0"/>
              <a:t>Modern Definitions</a:t>
            </a:r>
            <a:endParaRPr lang="en-US" sz="2400" dirty="0" smtClean="0"/>
          </a:p>
          <a:p>
            <a:pPr algn="just">
              <a:buNone/>
            </a:pPr>
            <a:endParaRPr lang="en-IN" sz="2400" b="1" dirty="0" smtClean="0"/>
          </a:p>
          <a:p>
            <a:pPr algn="just"/>
            <a:r>
              <a:rPr lang="en-GB" sz="2400" dirty="0" smtClean="0"/>
              <a:t>The concept of development is redefined during 1970’s and definitions are given specially in terms of reduction of poverty, unemployment and inequalities. Thus, economists defined the concept of economic development in terms of welfare of the people. </a:t>
            </a:r>
            <a:endParaRPr lang="en-GB" sz="2400" dirty="0" smtClean="0"/>
          </a:p>
          <a:p>
            <a:pPr algn="just">
              <a:buNone/>
            </a:pPr>
            <a:endParaRPr lang="en-US" sz="2400" dirty="0" smtClean="0"/>
          </a:p>
          <a:p>
            <a:r>
              <a:rPr lang="en-GB" sz="2400" dirty="0" smtClean="0"/>
              <a:t>According to Colin Clark, “Economic development is simply an increase in economic welfare”</a:t>
            </a:r>
            <a:r>
              <a:rPr lang="en-GB" sz="2400" baseline="30000" dirty="0" smtClean="0"/>
              <a:t>1</a:t>
            </a:r>
            <a:r>
              <a:rPr lang="en-GB" sz="2400" dirty="0" smtClean="0"/>
              <a:t>.</a:t>
            </a:r>
          </a:p>
          <a:p>
            <a:endParaRPr lang="en-US" sz="2400" dirty="0" smtClean="0"/>
          </a:p>
          <a:p>
            <a:pPr algn="just"/>
            <a:endParaRPr lang="en-IN"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534400" cy="5334000"/>
          </a:xfrm>
        </p:spPr>
        <p:txBody>
          <a:bodyPr>
            <a:normAutofit/>
          </a:bodyPr>
          <a:lstStyle/>
          <a:p>
            <a:pPr algn="just"/>
            <a:r>
              <a:rPr lang="en-GB" sz="2800" dirty="0" smtClean="0"/>
              <a:t>According to UNO, “Development concerns not only man’s material needs but also the improvement of social conditions of his life. Therefore, development is not only economic growth but growth plus social, cultural, institutional and economic change”</a:t>
            </a:r>
            <a:r>
              <a:rPr lang="en-GB" sz="2800" baseline="30000" dirty="0" smtClean="0"/>
              <a:t>1</a:t>
            </a:r>
            <a:r>
              <a:rPr lang="en-GB" sz="2800" dirty="0" smtClean="0"/>
              <a:t>.</a:t>
            </a:r>
            <a:endParaRPr lang="en-US"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78362"/>
          </a:xfrm>
        </p:spPr>
        <p:txBody>
          <a:bodyPr/>
          <a:lstStyle/>
          <a:p>
            <a:pPr algn="ctr"/>
            <a:r>
              <a:rPr lang="en-IN" b="1" dirty="0" smtClean="0"/>
              <a:t>Thank You</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TotalTime>
  <Words>264</Words>
  <Application>Microsoft Office PowerPoint</Application>
  <PresentationFormat>On-screen Show (4:3)</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Paper: ECO-HC-5026: Development Economics I  Topic: Concept of Development</vt:lpstr>
      <vt:lpstr>CONCEPTS OF DEVELOPMENT</vt:lpstr>
      <vt:lpstr>Definitions of Economic Development</vt:lpstr>
      <vt:lpstr>Slide 4</vt:lpstr>
      <vt:lpstr>Slide 5</vt:lpstr>
      <vt:lpstr>Slide 6</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Economics of Natural Resources and Sustainable Development  Topic: Characteristics of  Natural Resources</dc:title>
  <dc:creator>user</dc:creator>
  <cp:lastModifiedBy>Windows User</cp:lastModifiedBy>
  <cp:revision>40</cp:revision>
  <dcterms:created xsi:type="dcterms:W3CDTF">2006-08-16T00:00:00Z</dcterms:created>
  <dcterms:modified xsi:type="dcterms:W3CDTF">2022-06-11T16:11:40Z</dcterms:modified>
</cp:coreProperties>
</file>