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0" r:id="rId4"/>
    <p:sldId id="257" r:id="rId5"/>
    <p:sldId id="258" r:id="rId6"/>
    <p:sldId id="259" r:id="rId7"/>
    <p:sldId id="261" r:id="rId8"/>
    <p:sldId id="262" r:id="rId9"/>
    <p:sldId id="264" r:id="rId10"/>
    <p:sldId id="263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89" d="100"/>
          <a:sy n="89" d="100"/>
        </p:scale>
        <p:origin x="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3573-89B3-4C9E-A980-5F75ED1FA4BD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B255A8A-B226-49A9-8C85-D2871B28ABE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3573-89B3-4C9E-A980-5F75ED1FA4BD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255A8A-B226-49A9-8C85-D2871B28ABE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3573-89B3-4C9E-A980-5F75ED1FA4BD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255A8A-B226-49A9-8C85-D2871B28ABE0}" type="slidenum">
              <a:rPr lang="en-IN" smtClean="0"/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3573-89B3-4C9E-A980-5F75ED1FA4BD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255A8A-B226-49A9-8C85-D2871B28ABE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3573-89B3-4C9E-A980-5F75ED1FA4BD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255A8A-B226-49A9-8C85-D2871B28ABE0}" type="slidenum">
              <a:rPr lang="en-IN" smtClean="0"/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3573-89B3-4C9E-A980-5F75ED1FA4BD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255A8A-B226-49A9-8C85-D2871B28ABE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3573-89B3-4C9E-A980-5F75ED1FA4BD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5A8A-B226-49A9-8C85-D2871B28ABE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3573-89B3-4C9E-A980-5F75ED1FA4BD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5A8A-B226-49A9-8C85-D2871B28ABE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3573-89B3-4C9E-A980-5F75ED1FA4BD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5A8A-B226-49A9-8C85-D2871B28ABE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3573-89B3-4C9E-A980-5F75ED1FA4BD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255A8A-B226-49A9-8C85-D2871B28ABE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3573-89B3-4C9E-A980-5F75ED1FA4BD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B255A8A-B226-49A9-8C85-D2871B28ABE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3573-89B3-4C9E-A980-5F75ED1FA4BD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B255A8A-B226-49A9-8C85-D2871B28ABE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3573-89B3-4C9E-A980-5F75ED1FA4BD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5A8A-B226-49A9-8C85-D2871B28ABE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3573-89B3-4C9E-A980-5F75ED1FA4BD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5A8A-B226-49A9-8C85-D2871B28ABE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3573-89B3-4C9E-A980-5F75ED1FA4BD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5A8A-B226-49A9-8C85-D2871B28ABE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3573-89B3-4C9E-A980-5F75ED1FA4BD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255A8A-B226-49A9-8C85-D2871B28ABE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83573-89B3-4C9E-A980-5F75ED1FA4BD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B255A8A-B226-49A9-8C85-D2871B28ABE0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0891" y="905774"/>
            <a:ext cx="8453885" cy="2549902"/>
          </a:xfrm>
        </p:spPr>
        <p:txBody>
          <a:bodyPr>
            <a:normAutofit fontScale="90000"/>
          </a:bodyPr>
          <a:lstStyle/>
          <a:p>
            <a:pPr algn="ctr"/>
            <a:b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Lewis Theory of Unlimited Supply of Labour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44327" y="4714402"/>
            <a:ext cx="3372928" cy="1655762"/>
          </a:xfrm>
        </p:spPr>
        <p:txBody>
          <a:bodyPr>
            <a:noAutofit/>
          </a:bodyPr>
          <a:lstStyle/>
          <a:p>
            <a:r>
              <a:rPr lang="en-IN" sz="20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By, </a:t>
            </a:r>
            <a:endParaRPr lang="en-IN" sz="2000" b="1" dirty="0" smtClean="0"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r>
              <a:rPr lang="en-IN" sz="20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Afshana Parveen </a:t>
            </a:r>
            <a:endParaRPr lang="en-IN" sz="2000" b="1" dirty="0" smtClean="0"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r>
              <a:rPr lang="en-IN" sz="20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Assistant Professor Department ofEconomics</a:t>
            </a:r>
            <a:endParaRPr lang="en-IN" sz="2000" b="1" dirty="0" smtClean="0"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r>
              <a:rPr lang="en-IN" sz="20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DR B.K.B. College</a:t>
            </a:r>
            <a:endParaRPr lang="en-IN" sz="2000" b="1" dirty="0" smtClean="0"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endParaRPr lang="en-IN" sz="2000" b="1" dirty="0"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8441" y="2950236"/>
            <a:ext cx="9116833" cy="6728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3600" b="1" dirty="0" smtClean="0">
                <a:latin typeface="Comic Sans MS" panose="030F0702030302020204" pitchFamily="66" charset="0"/>
              </a:rPr>
              <a:t>          </a:t>
            </a:r>
            <a:r>
              <a:rPr lang="en-IN" sz="4000" b="1" dirty="0" smtClean="0">
                <a:latin typeface="Comic Sans MS" panose="030F0702030302020204" pitchFamily="66" charset="0"/>
              </a:rPr>
              <a:t>THANK YOU</a:t>
            </a:r>
            <a:endParaRPr lang="en-IN" sz="3600" b="1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38864"/>
          </a:xfrm>
        </p:spPr>
        <p:txBody>
          <a:bodyPr/>
          <a:lstStyle/>
          <a:p>
            <a:r>
              <a:rPr lang="en-IN" dirty="0" smtClean="0">
                <a:latin typeface="Comic Sans MS" panose="030F0702030302020204" pitchFamily="66" charset="0"/>
              </a:rPr>
              <a:t>Main points of the Model</a:t>
            </a:r>
            <a:endParaRPr lang="en-IN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1163" y="1811548"/>
            <a:ext cx="10230928" cy="4977442"/>
          </a:xfrm>
        </p:spPr>
        <p:txBody>
          <a:bodyPr>
            <a:normAutofit/>
          </a:bodyPr>
          <a:lstStyle/>
          <a:p>
            <a:pPr algn="just"/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I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Model</a:t>
            </a:r>
            <a:endParaRPr lang="en-I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Assumptions</a:t>
            </a:r>
            <a:endParaRPr lang="en-I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 features of the model- a) Dual Economy b) Capitalist Surplus</a:t>
            </a:r>
            <a:endParaRPr lang="en-I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Diagrammatic Representation</a:t>
            </a:r>
            <a:endParaRPr lang="en-I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 of growth Process</a:t>
            </a:r>
            <a:endParaRPr lang="en-I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Criticisms</a:t>
            </a:r>
            <a:endParaRPr lang="en-I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I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46331"/>
          </a:xfrm>
        </p:spPr>
        <p:txBody>
          <a:bodyPr>
            <a:normAutofit/>
          </a:bodyPr>
          <a:lstStyle/>
          <a:p>
            <a:r>
              <a:rPr lang="en-IN" sz="3200" b="1" dirty="0" smtClean="0">
                <a:latin typeface="Comic Sans MS" panose="030F0702030302020204" pitchFamily="66" charset="0"/>
              </a:rPr>
              <a:t>Introduction</a:t>
            </a:r>
            <a:endParaRPr lang="en-IN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54347"/>
            <a:ext cx="8915400" cy="1647645"/>
          </a:xfrm>
        </p:spPr>
        <p:txBody>
          <a:bodyPr>
            <a:normAutofit/>
          </a:bodyPr>
          <a:lstStyle/>
          <a:p>
            <a:pPr algn="just"/>
            <a:r>
              <a:rPr lang="en-IN" sz="2400" dirty="0" smtClean="0"/>
              <a:t>Propounded by Prof. W.Arthur Lewis</a:t>
            </a:r>
            <a:endParaRPr lang="en-IN" sz="2400" dirty="0" smtClean="0"/>
          </a:p>
          <a:p>
            <a:pPr algn="just"/>
            <a:r>
              <a:rPr lang="en-IN" sz="2400" dirty="0" smtClean="0"/>
              <a:t>Based on unlimited supply of labour</a:t>
            </a:r>
            <a:endParaRPr lang="en-IN" sz="2400" dirty="0" smtClean="0"/>
          </a:p>
          <a:p>
            <a:pPr algn="just"/>
            <a:r>
              <a:rPr lang="en-IN" sz="2400" dirty="0" smtClean="0"/>
              <a:t>First published- Manchester School in May 1954</a:t>
            </a:r>
            <a:endParaRPr lang="en-IN" sz="2400" dirty="0" smtClean="0"/>
          </a:p>
          <a:p>
            <a:endParaRPr lang="en-IN" sz="2400" dirty="0"/>
          </a:p>
        </p:txBody>
      </p:sp>
      <p:sp>
        <p:nvSpPr>
          <p:cNvPr id="4" name="Rectangle 3"/>
          <p:cNvSpPr/>
          <p:nvPr/>
        </p:nvSpPr>
        <p:spPr>
          <a:xfrm>
            <a:off x="2589212" y="3085898"/>
            <a:ext cx="57784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omic Sans MS" panose="030F0702030302020204" pitchFamily="66" charset="0"/>
              </a:rPr>
              <a:t>The</a:t>
            </a:r>
            <a:r>
              <a:rPr lang="en-IN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Comic Sans MS" panose="030F0702030302020204" pitchFamily="66" charset="0"/>
              </a:rPr>
              <a:t> </a:t>
            </a:r>
            <a:r>
              <a:rPr lang="en-IN" sz="3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omic Sans MS" panose="030F0702030302020204" pitchFamily="66" charset="0"/>
              </a:rPr>
              <a:t>Lewis</a:t>
            </a:r>
            <a:r>
              <a:rPr lang="en-IN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Comic Sans MS" panose="030F0702030302020204" pitchFamily="66" charset="0"/>
              </a:rPr>
              <a:t> </a:t>
            </a:r>
            <a:r>
              <a:rPr lang="en-IN" sz="3200" b="1" dirty="0">
                <a:solidFill>
                  <a:prstClr val="black">
                    <a:lumMod val="85000"/>
                    <a:lumOff val="15000"/>
                  </a:prstClr>
                </a:solidFill>
                <a:latin typeface="Comic Sans MS" panose="030F0702030302020204" pitchFamily="66" charset="0"/>
              </a:rPr>
              <a:t>Model</a:t>
            </a:r>
            <a:endParaRPr lang="en-IN" b="1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89212" y="3816135"/>
            <a:ext cx="7762486" cy="2877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defTabSz="457200">
              <a:spcBef>
                <a:spcPts val="1000"/>
              </a:spcBef>
              <a:buClr>
                <a:srgbClr val="A53010"/>
              </a:buClr>
              <a:buFont typeface="Wingdings 3" panose="05040102010807070707" charset="2"/>
              <a:buChar char=""/>
            </a:pPr>
            <a:r>
              <a:rPr lang="en-IN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Supply of labour based model</a:t>
            </a:r>
            <a:endParaRPr lang="en-IN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0" indent="-342900" algn="just" defTabSz="457200">
              <a:spcBef>
                <a:spcPts val="1000"/>
              </a:spcBef>
              <a:buClr>
                <a:srgbClr val="A53010"/>
              </a:buClr>
              <a:buFont typeface="Wingdings 3" panose="05040102010807070707" charset="2"/>
              <a:buChar char=""/>
            </a:pPr>
            <a:r>
              <a:rPr lang="en-IN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Central Theme- since UDC are labour abundant and capital scare, so this abundant labour can be used as an engine of growth in such countries</a:t>
            </a:r>
            <a:r>
              <a:rPr lang="en-IN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endParaRPr lang="en-IN" sz="2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0" indent="-342900" defTabSz="457200">
              <a:spcBef>
                <a:spcPts val="1000"/>
              </a:spcBef>
              <a:buClr>
                <a:srgbClr val="A53010"/>
              </a:buClr>
              <a:buFont typeface="Wingdings 3" panose="05040102010807070707" charset="2"/>
              <a:buChar char=""/>
            </a:pPr>
            <a:endParaRPr lang="en-IN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defTabSz="457200">
              <a:spcBef>
                <a:spcPts val="1000"/>
              </a:spcBef>
              <a:buClr>
                <a:srgbClr val="A53010"/>
              </a:buClr>
            </a:pPr>
            <a:endParaRPr lang="en-IN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83588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latin typeface="Comic Sans MS" panose="030F0702030302020204" pitchFamily="66" charset="0"/>
              </a:rPr>
              <a:t>Assumptions</a:t>
            </a:r>
            <a:endParaRPr lang="en-IN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8142" y="1440611"/>
            <a:ext cx="9609827" cy="533975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N" sz="2800" dirty="0" smtClean="0"/>
              <a:t>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Supply of labour is unlimited or perfectly elastic</a:t>
            </a:r>
            <a:endParaRPr lang="en-I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economy is dualistic in nature- exists a modern capitalist sector and a rural subsistence sector</a:t>
            </a:r>
            <a:endParaRPr lang="en-I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output in the subsistence sector is less than that in the capitalist sector</a:t>
            </a:r>
            <a:endParaRPr lang="en-I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Urban wages are higher than Rural subsistence wages</a:t>
            </a:r>
            <a:endParaRPr lang="en-I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in the capitalist sector are driven by profit motive and the capitalists reinvest all their profits.</a:t>
            </a:r>
            <a:endParaRPr lang="en-I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 smtClean="0"/>
          </a:p>
          <a:p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5732"/>
          </a:xfrm>
        </p:spPr>
        <p:txBody>
          <a:bodyPr/>
          <a:lstStyle/>
          <a:p>
            <a:r>
              <a:rPr lang="en-IN" dirty="0" smtClean="0">
                <a:latin typeface="Comic Sans MS" panose="030F0702030302020204" pitchFamily="66" charset="0"/>
              </a:rPr>
              <a:t>Features of the Lewis Model</a:t>
            </a:r>
            <a:endParaRPr lang="en-IN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8580" y="1319842"/>
            <a:ext cx="10110159" cy="5296619"/>
          </a:xfrm>
        </p:spPr>
        <p:txBody>
          <a:bodyPr>
            <a:normAutofit/>
          </a:bodyPr>
          <a:lstStyle/>
          <a:p>
            <a:pPr algn="just"/>
            <a:r>
              <a:rPr lang="en-IN" sz="2800" b="1" dirty="0" smtClean="0">
                <a:latin typeface="Bradley Hand ITC" panose="03070402050302030203" pitchFamily="66" charset="0"/>
              </a:rPr>
              <a:t>Dual Economy-</a:t>
            </a:r>
            <a:endParaRPr lang="en-IN" sz="2800" b="1" dirty="0" smtClean="0">
              <a:latin typeface="Bradley Hand ITC" panose="03070402050302030203" pitchFamily="66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Capitalist Sector- The capitalist sector is that sector of the economy which uses reproducible capital and pays capitalists for the use thereof.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Subsistence Sector- subsistence sector is that sector of the economy which is basically agriculture based.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main problem- to provide employment to the unlimited supply of labour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be done- establishing industries or expanding industries at existing wage rate.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Mobilization of labour from subsistence to capitalists sector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Drawback- expansion of capitalists sector requires only skilled manpower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Quasi Drawback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52599"/>
          </a:xfrm>
        </p:spPr>
        <p:txBody>
          <a:bodyPr/>
          <a:lstStyle/>
          <a:p>
            <a:r>
              <a:rPr lang="en-IN" dirty="0">
                <a:solidFill>
                  <a:prstClr val="black">
                    <a:lumMod val="85000"/>
                    <a:lumOff val="15000"/>
                  </a:prstClr>
                </a:solidFill>
                <a:latin typeface="Comic Sans MS" panose="030F0702030302020204" pitchFamily="66" charset="0"/>
              </a:rPr>
              <a:t>Features of the Lewis Model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2537" y="1492371"/>
            <a:ext cx="10161917" cy="5287992"/>
          </a:xfrm>
        </p:spPr>
        <p:txBody>
          <a:bodyPr/>
          <a:lstStyle/>
          <a:p>
            <a:pPr lvl="0" algn="just">
              <a:buClr>
                <a:srgbClr val="A53010"/>
              </a:buClr>
            </a:pPr>
            <a:r>
              <a:rPr lang="en-IN" sz="2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Bradley Hand ITC" panose="03070402050302030203" pitchFamily="66" charset="0"/>
              </a:rPr>
              <a:t>Capitalist’s Surplus-</a:t>
            </a:r>
            <a:endParaRPr lang="en-IN" sz="2800" b="1" dirty="0" smtClean="0">
              <a:solidFill>
                <a:prstClr val="black">
                  <a:lumMod val="75000"/>
                  <a:lumOff val="25000"/>
                </a:prstClr>
              </a:solidFill>
              <a:latin typeface="Bradley Hand ITC" panose="03070402050302030203" pitchFamily="66" charset="0"/>
            </a:endParaRPr>
          </a:p>
          <a:p>
            <a:pPr lvl="0" algn="just">
              <a:buClr>
                <a:srgbClr val="A53010"/>
              </a:buClr>
              <a:buFont typeface="Wingdings" panose="05000000000000000000" pitchFamily="2" charset="2"/>
              <a:buChar char="q"/>
            </a:pPr>
            <a:r>
              <a:rPr lang="en-IN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aim is to maximise profit</a:t>
            </a:r>
            <a:endParaRPr lang="en-IN" sz="2400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A53010"/>
              </a:buClr>
              <a:buFont typeface="Wingdings" panose="05000000000000000000" pitchFamily="2" charset="2"/>
              <a:buChar char="q"/>
            </a:pPr>
            <a:r>
              <a:rPr lang="en-IN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Capitalists surplus is the difference between the Marginal productivity of labour and capitalist wage.</a:t>
            </a:r>
            <a:endParaRPr lang="en-IN" sz="2400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A53010"/>
              </a:buClr>
              <a:buFont typeface="Wingdings" panose="05000000000000000000" pitchFamily="2" charset="2"/>
              <a:buChar char="q"/>
            </a:pPr>
            <a:r>
              <a:rPr lang="en-IN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Labours are drawn from the subsistence sector on account of higher wages</a:t>
            </a:r>
            <a:endParaRPr lang="en-IN" sz="2400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Clr>
                <a:srgbClr val="A53010"/>
              </a:buClr>
              <a:buNone/>
            </a:pPr>
            <a:r>
              <a:rPr lang="en-IN" sz="2400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Where is the profit/surplus?</a:t>
            </a:r>
            <a:endParaRPr lang="en-IN" sz="2400" i="1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A53010"/>
              </a:buClr>
              <a:buFont typeface="Wingdings" panose="05000000000000000000" pitchFamily="2" charset="2"/>
              <a:buChar char="q"/>
            </a:pPr>
            <a:r>
              <a:rPr lang="en-IN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contribution to total output » </a:t>
            </a:r>
            <a:r>
              <a:rPr lang="en-IN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capitalists surplus</a:t>
            </a:r>
            <a:r>
              <a:rPr lang="en-IN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reinvested» capital formation» new jobs more labours from the subsistence sector » capitalist surplus » reinvested » continues till the surplus labour is exhausted.</a:t>
            </a:r>
            <a:endParaRPr lang="en-IN" sz="2400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A53010"/>
              </a:buClr>
              <a:buFont typeface="Wingdings" panose="05000000000000000000" pitchFamily="2" charset="2"/>
              <a:buChar char="q"/>
            </a:pPr>
            <a:r>
              <a:rPr lang="en-IN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this way the system is brought out of underdeveloped.</a:t>
            </a:r>
            <a:endParaRPr lang="en-IN" sz="2400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A53010"/>
              </a:buClr>
              <a:buFont typeface="Wingdings" panose="05000000000000000000" pitchFamily="2" charset="2"/>
              <a:buChar char="q"/>
            </a:pPr>
            <a:endParaRPr lang="en-IN" sz="2800" b="1" dirty="0">
              <a:solidFill>
                <a:prstClr val="black">
                  <a:lumMod val="75000"/>
                  <a:lumOff val="25000"/>
                </a:prstClr>
              </a:solidFill>
              <a:latin typeface="Bradley Hand ITC" panose="03070402050302030203" pitchFamily="66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574962"/>
          </a:xfrm>
        </p:spPr>
        <p:txBody>
          <a:bodyPr>
            <a:normAutofit/>
          </a:bodyPr>
          <a:lstStyle/>
          <a:p>
            <a:r>
              <a:rPr lang="en-IN" sz="2800" dirty="0" smtClean="0">
                <a:latin typeface="Comic Sans MS" panose="030F0702030302020204" pitchFamily="66" charset="0"/>
              </a:rPr>
              <a:t>Diagrammatic Representation</a:t>
            </a:r>
            <a:endParaRPr lang="en-IN" sz="2800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68" y="1544128"/>
            <a:ext cx="4906282" cy="5098211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7190747" y="1544129"/>
            <a:ext cx="4313864" cy="5098210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OS- subsistence wage</a:t>
            </a:r>
            <a:endParaRPr lang="en-IN" dirty="0" smtClean="0"/>
          </a:p>
          <a:p>
            <a:r>
              <a:rPr lang="en-IN" dirty="0" smtClean="0"/>
              <a:t>OW- capitalist’s wage</a:t>
            </a:r>
            <a:endParaRPr lang="en-IN" dirty="0" smtClean="0"/>
          </a:p>
          <a:p>
            <a:r>
              <a:rPr lang="en-IN" dirty="0" smtClean="0"/>
              <a:t>WW is the perfectly elastic supply curve of labour</a:t>
            </a:r>
            <a:endParaRPr lang="en-IN" dirty="0" smtClean="0"/>
          </a:p>
          <a:p>
            <a:pPr lvl="0">
              <a:buClr>
                <a:srgbClr val="A53010"/>
              </a:buClr>
            </a:pPr>
            <a:r>
              <a:rPr lang="en-IN" dirty="0" smtClean="0"/>
              <a:t>OE</a:t>
            </a:r>
            <a:r>
              <a:rPr lang="en-IN" baseline="30000" dirty="0" smtClean="0"/>
              <a:t>1 </a:t>
            </a:r>
            <a:r>
              <a:rPr lang="en-IN" dirty="0" smtClean="0"/>
              <a:t>---- A</a:t>
            </a:r>
            <a:r>
              <a:rPr lang="en-IN" baseline="30000" dirty="0" smtClean="0"/>
              <a:t>1</a:t>
            </a:r>
            <a:r>
              <a:rPr lang="en-IN" dirty="0" smtClean="0"/>
              <a:t>D</a:t>
            </a:r>
            <a:r>
              <a:rPr lang="en-IN" baseline="30000" dirty="0" smtClean="0"/>
              <a:t>1 </a:t>
            </a:r>
            <a:r>
              <a:rPr lang="en-IN" dirty="0" smtClean="0"/>
              <a:t>-----</a:t>
            </a:r>
            <a:r>
              <a:rPr lang="en-IN" baseline="30000" dirty="0" smtClean="0"/>
              <a:t> </a:t>
            </a:r>
            <a:r>
              <a:rPr lang="en-IN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OA</a:t>
            </a:r>
            <a:r>
              <a:rPr lang="en-IN" baseline="30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1</a:t>
            </a:r>
            <a:r>
              <a:rPr lang="en-IN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B</a:t>
            </a:r>
            <a:r>
              <a:rPr lang="en-IN" baseline="30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1</a:t>
            </a:r>
            <a:r>
              <a:rPr lang="en-IN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</a:t>
            </a:r>
            <a:r>
              <a:rPr lang="en-IN" baseline="30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1</a:t>
            </a:r>
            <a:endParaRPr lang="en-IN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r>
              <a:rPr lang="en-IN" dirty="0" smtClean="0"/>
              <a:t>OWB</a:t>
            </a:r>
            <a:r>
              <a:rPr lang="en-IN" baseline="30000" dirty="0" smtClean="0"/>
              <a:t>1</a:t>
            </a:r>
            <a:r>
              <a:rPr lang="en-IN" dirty="0" smtClean="0"/>
              <a:t>E</a:t>
            </a:r>
            <a:r>
              <a:rPr lang="en-IN" baseline="30000" dirty="0" smtClean="0"/>
              <a:t>1</a:t>
            </a:r>
            <a:r>
              <a:rPr lang="en-IN" dirty="0" smtClean="0"/>
              <a:t>-----wages paid to labours</a:t>
            </a:r>
            <a:endParaRPr lang="en-IN" dirty="0" smtClean="0"/>
          </a:p>
          <a:p>
            <a:r>
              <a:rPr lang="en-IN" dirty="0" smtClean="0"/>
              <a:t>W</a:t>
            </a:r>
            <a:r>
              <a:rPr lang="en-IN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</a:t>
            </a:r>
            <a:r>
              <a:rPr lang="en-IN" baseline="30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1</a:t>
            </a:r>
            <a:r>
              <a:rPr lang="en-IN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B</a:t>
            </a:r>
            <a:r>
              <a:rPr lang="en-IN" baseline="30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1</a:t>
            </a:r>
            <a:r>
              <a:rPr lang="en-IN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------surplus output</a:t>
            </a:r>
            <a:endParaRPr lang="en-IN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r>
              <a:rPr lang="en-IN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Reinvested– shift in MPL curve</a:t>
            </a:r>
            <a:endParaRPr lang="en-IN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r>
              <a:rPr lang="en-IN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Higher employment&gt; higher surplus</a:t>
            </a:r>
            <a:endParaRPr lang="en-IN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r>
              <a:rPr lang="en-IN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Continue till surplus labours are exhausted </a:t>
            </a:r>
            <a:endParaRPr lang="en-IN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r>
              <a:rPr lang="en-IN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Supply curve be slope upwards from left to right&gt; employment and wages will increase.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626720"/>
          </a:xfrm>
        </p:spPr>
        <p:txBody>
          <a:bodyPr/>
          <a:lstStyle/>
          <a:p>
            <a:r>
              <a:rPr lang="en-IN" sz="28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omic Sans MS" panose="030F0702030302020204" pitchFamily="66" charset="0"/>
              </a:rPr>
              <a:t>End of Growth Process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9351" y="1181819"/>
            <a:ext cx="9721969" cy="5607170"/>
          </a:xfrm>
        </p:spPr>
        <p:txBody>
          <a:bodyPr>
            <a:noAutofit/>
          </a:bodyPr>
          <a:lstStyle/>
          <a:p>
            <a:pPr algn="just"/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Expansion of capitalists sector will turn the terms of trade against them. They will be required to pay higher wages keeping their real income intact, thereby surplus vanishes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Expansion of the capitalists sector will reduce the population in the subsistence sector increasing the productivity of labour in the subsistence sector thereby increasing wages and reducing surplus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labourers follows the capitalists way of life and agitates for higher wages thereby reducing surplus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subsistence sector might develop new technologies over time thereby reducing the capitalists surplus.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3" y="141031"/>
            <a:ext cx="8911687" cy="557709"/>
          </a:xfrm>
        </p:spPr>
        <p:txBody>
          <a:bodyPr/>
          <a:lstStyle/>
          <a:p>
            <a:r>
              <a:rPr lang="en-IN" sz="28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omic Sans MS" panose="030F0702030302020204" pitchFamily="66" charset="0"/>
              </a:rPr>
              <a:t>Criticisms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2923" y="698740"/>
            <a:ext cx="8911687" cy="3459193"/>
          </a:xfrm>
        </p:spPr>
        <p:txBody>
          <a:bodyPr>
            <a:normAutofit/>
          </a:bodyPr>
          <a:lstStyle/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Unrealistic Assumptions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sided Theory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Migration of only unskilled labour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Emphasises on investment multiplier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theory fails if new investment results in labour saving technology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Migration not easy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86514" y="4589254"/>
            <a:ext cx="9035055" cy="68948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592923" y="5278739"/>
            <a:ext cx="8911687" cy="2010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defTabSz="457200">
              <a:spcBef>
                <a:spcPts val="1000"/>
              </a:spcBef>
              <a:buClr>
                <a:srgbClr val="A53010"/>
              </a:buClr>
              <a:buFont typeface="Wingdings 3" panose="05040102010807070707" charset="2"/>
              <a:buChar char=""/>
            </a:pPr>
            <a:r>
              <a:rPr lang="en-IN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theory still heads its head high as one of the important theories of development specially in the under developed nations where labour is abundant and capital is </a:t>
            </a:r>
            <a:r>
              <a:rPr lang="en-IN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scarce</a:t>
            </a:r>
            <a:endParaRPr lang="en-IN" sz="2400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defTabSz="457200">
              <a:spcBef>
                <a:spcPts val="1000"/>
              </a:spcBef>
              <a:buClr>
                <a:srgbClr val="A53010"/>
              </a:buClr>
              <a:buFont typeface="Wingdings 3" panose="05040102010807070707" charset="2"/>
              <a:buChar char=""/>
            </a:pPr>
            <a:endParaRPr lang="en-IN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0" indent="-342900" defTabSz="457200">
              <a:spcBef>
                <a:spcPts val="1000"/>
              </a:spcBef>
              <a:buClr>
                <a:srgbClr val="A53010"/>
              </a:buClr>
              <a:buFont typeface="Wingdings 3" panose="05040102010807070707" charset="2"/>
              <a:buChar char=""/>
            </a:pPr>
            <a:endParaRPr lang="en-IN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3599</Words>
  <Application>WPS Presentation</Application>
  <PresentationFormat>Widescreen</PresentationFormat>
  <Paragraphs>111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3" baseType="lpstr">
      <vt:lpstr>Arial</vt:lpstr>
      <vt:lpstr>SimSun</vt:lpstr>
      <vt:lpstr>Wingdings</vt:lpstr>
      <vt:lpstr>Wingdings 3</vt:lpstr>
      <vt:lpstr>Arial</vt:lpstr>
      <vt:lpstr>Times New Roman</vt:lpstr>
      <vt:lpstr>Bradley Hand ITC</vt:lpstr>
      <vt:lpstr>Comic Sans MS</vt:lpstr>
      <vt:lpstr>Microsoft YaHei</vt:lpstr>
      <vt:lpstr>Arial Unicode MS</vt:lpstr>
      <vt:lpstr>Century Gothic</vt:lpstr>
      <vt:lpstr>Calibri</vt:lpstr>
      <vt:lpstr>Wisp</vt:lpstr>
      <vt:lpstr>   Lewis Theory of Unlimited Supply of Labour</vt:lpstr>
      <vt:lpstr>Main points of the Model</vt:lpstr>
      <vt:lpstr>Introduction</vt:lpstr>
      <vt:lpstr>Assumptions</vt:lpstr>
      <vt:lpstr>Features of the Lewis Model</vt:lpstr>
      <vt:lpstr>Features of the Lewis Model</vt:lpstr>
      <vt:lpstr>Diagrammatic Representation</vt:lpstr>
      <vt:lpstr>End of Growth Process</vt:lpstr>
      <vt:lpstr>Criticisms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Lewis Theory of Unlimited Supply of Labour</dc:title>
  <dc:creator>Microsoft account</dc:creator>
  <cp:lastModifiedBy>Afshana Parveen</cp:lastModifiedBy>
  <cp:revision>30</cp:revision>
  <dcterms:created xsi:type="dcterms:W3CDTF">2020-04-03T08:42:00Z</dcterms:created>
  <dcterms:modified xsi:type="dcterms:W3CDTF">2022-06-28T06:10:01Z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96CFE32059834ED790693D297C983932</vt:lpwstr>
  </property>
  <property fmtid="{D5CDD505-2E9C-101B-9397-08002B2CF9AE}" pid="3" name="KSOProductBuildVer">
    <vt:lpwstr>1033-11.2.0.11156</vt:lpwstr>
  </property>
</Properties>
</file>