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7" r:id="rId4"/>
    <p:sldId id="257" r:id="rId5"/>
    <p:sldId id="258" r:id="rId6"/>
    <p:sldId id="259" r:id="rId7"/>
    <p:sldId id="265" r:id="rId8"/>
    <p:sldId id="266" r:id="rId9"/>
    <p:sldId id="268"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16512F3-8C26-4CDE-8764-65CB05D0D2D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16512F3-8C26-4CDE-8764-65CB05D0D2D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16512F3-8C26-4CDE-8764-65CB05D0D2DB}"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6512F3-8C26-4CDE-8764-65CB05D0D2DB}"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512F3-8C26-4CDE-8764-65CB05D0D2DB}"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16512F3-8C26-4CDE-8764-65CB05D0D2D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16512F3-8C26-4CDE-8764-65CB05D0D2D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650D7-2844-4AA6-9A75-19557F576DA2}"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6512F3-8C26-4CDE-8764-65CB05D0D2DB}" type="datetimeFigureOut">
              <a:rPr lang="en-US" smtClean="0"/>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0650D7-2844-4AA6-9A75-19557F576DA2}"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87104"/>
            <a:ext cx="9144000" cy="1924335"/>
          </a:xfrm>
        </p:spPr>
        <p:txBody>
          <a:bodyPr>
            <a:normAutofit/>
          </a:bodyPr>
          <a:lstStyle/>
          <a:p>
            <a:pPr algn="l"/>
            <a:r>
              <a:rPr lang="en-US" b="1" dirty="0" smtClean="0">
                <a:latin typeface="Times New Roman" panose="02020603050405020304" pitchFamily="18" charset="0"/>
                <a:cs typeface="Times New Roman" panose="02020603050405020304" pitchFamily="18" charset="0"/>
              </a:rPr>
              <a:t>Introduction to Macroeconomics</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875963"/>
            <a:ext cx="9144000" cy="2115404"/>
          </a:xfrm>
        </p:spPr>
        <p:txBody>
          <a:bodyPr>
            <a:noAutofit/>
          </a:bodyPr>
          <a:lstStyle/>
          <a:p>
            <a:pPr algn="ctr"/>
            <a:r>
              <a:rPr lang="en-IN" altLang="en-US" sz="2000" b="1" dirty="0" smtClean="0">
                <a:solidFill>
                  <a:schemeClr val="tx2"/>
                </a:solidFill>
                <a:latin typeface="Times New Roman" panose="02020603050405020304" pitchFamily="18" charset="0"/>
                <a:cs typeface="Times New Roman" panose="02020603050405020304" pitchFamily="18" charset="0"/>
              </a:rPr>
              <a:t>B</a:t>
            </a:r>
            <a:r>
              <a:rPr lang="en-US" sz="2000" b="1" dirty="0" smtClean="0">
                <a:solidFill>
                  <a:schemeClr val="tx2"/>
                </a:solidFill>
                <a:latin typeface="Times New Roman" panose="02020603050405020304" pitchFamily="18" charset="0"/>
                <a:cs typeface="Times New Roman" panose="02020603050405020304" pitchFamily="18" charset="0"/>
              </a:rPr>
              <a:t>y</a:t>
            </a:r>
            <a:endParaRPr lang="en-US" sz="2000" b="1" dirty="0" smtClean="0">
              <a:solidFill>
                <a:schemeClr val="tx2"/>
              </a:solidFill>
              <a:latin typeface="Times New Roman" panose="02020603050405020304" pitchFamily="18" charset="0"/>
              <a:cs typeface="Times New Roman" panose="02020603050405020304" pitchFamily="18" charset="0"/>
            </a:endParaRPr>
          </a:p>
          <a:p>
            <a:pPr algn="ctr"/>
            <a:r>
              <a:rPr lang="en-IN" altLang="en-US" sz="2000" b="1" dirty="0" smtClean="0">
                <a:solidFill>
                  <a:schemeClr val="tx2"/>
                </a:solidFill>
                <a:latin typeface="Times New Roman" panose="02020603050405020304" pitchFamily="18" charset="0"/>
                <a:cs typeface="Times New Roman" panose="02020603050405020304" pitchFamily="18" charset="0"/>
              </a:rPr>
              <a:t>Afshana Parveen</a:t>
            </a:r>
            <a:endParaRPr lang="en-IN" altLang="en-US" sz="2000" b="1" dirty="0" smtClean="0">
              <a:solidFill>
                <a:schemeClr val="tx2"/>
              </a:solidFill>
              <a:latin typeface="Times New Roman" panose="02020603050405020304" pitchFamily="18" charset="0"/>
              <a:cs typeface="Times New Roman" panose="02020603050405020304" pitchFamily="18" charset="0"/>
            </a:endParaRPr>
          </a:p>
          <a:p>
            <a:pPr algn="ctr"/>
            <a:r>
              <a:rPr lang="en-IN" altLang="en-US" sz="2000" b="1" dirty="0" smtClean="0">
                <a:solidFill>
                  <a:schemeClr val="tx2"/>
                </a:solidFill>
                <a:latin typeface="Times New Roman" panose="02020603050405020304" pitchFamily="18" charset="0"/>
                <a:cs typeface="Times New Roman" panose="02020603050405020304" pitchFamily="18" charset="0"/>
              </a:rPr>
              <a:t>Assistant Professor</a:t>
            </a:r>
            <a:endParaRPr lang="en-US" sz="2000" b="1" dirty="0" smtClean="0">
              <a:solidFill>
                <a:schemeClr val="tx2"/>
              </a:solidFill>
              <a:latin typeface="Times New Roman" panose="02020603050405020304" pitchFamily="18" charset="0"/>
              <a:cs typeface="Times New Roman" panose="02020603050405020304" pitchFamily="18" charset="0"/>
            </a:endParaRPr>
          </a:p>
          <a:p>
            <a:pPr algn="ctr"/>
            <a:r>
              <a:rPr lang="en-US" sz="2000" b="1" dirty="0" smtClean="0">
                <a:solidFill>
                  <a:schemeClr val="tx2"/>
                </a:solidFill>
                <a:latin typeface="Times New Roman" panose="02020603050405020304" pitchFamily="18" charset="0"/>
                <a:cs typeface="Times New Roman" panose="02020603050405020304" pitchFamily="18" charset="0"/>
              </a:rPr>
              <a:t>Department of Economics</a:t>
            </a:r>
            <a:endParaRPr lang="en-US" sz="2000" b="1" dirty="0" smtClean="0">
              <a:solidFill>
                <a:schemeClr val="tx2"/>
              </a:solidFill>
              <a:latin typeface="Times New Roman" panose="02020603050405020304" pitchFamily="18" charset="0"/>
              <a:cs typeface="Times New Roman" panose="02020603050405020304" pitchFamily="18" charset="0"/>
            </a:endParaRPr>
          </a:p>
          <a:p>
            <a:pPr algn="ctr"/>
            <a:r>
              <a:rPr lang="en-US" sz="2000" b="1" dirty="0" smtClean="0">
                <a:solidFill>
                  <a:schemeClr val="tx2"/>
                </a:solidFill>
                <a:latin typeface="Times New Roman" panose="02020603050405020304" pitchFamily="18" charset="0"/>
                <a:cs typeface="Times New Roman" panose="02020603050405020304" pitchFamily="18" charset="0"/>
              </a:rPr>
              <a:t>Dr. B.K.B. College, </a:t>
            </a:r>
            <a:r>
              <a:rPr lang="en-US" sz="2000" b="1" dirty="0" err="1" smtClean="0">
                <a:solidFill>
                  <a:schemeClr val="tx2"/>
                </a:solidFill>
                <a:latin typeface="Times New Roman" panose="02020603050405020304" pitchFamily="18" charset="0"/>
                <a:cs typeface="Times New Roman" panose="02020603050405020304" pitchFamily="18" charset="0"/>
              </a:rPr>
              <a:t>Puranigudam</a:t>
            </a:r>
            <a:endParaRPr lang="en-US" sz="2000" b="1" dirty="0" smtClean="0">
              <a:solidFill>
                <a:schemeClr val="tx2"/>
              </a:solidFill>
              <a:latin typeface="Times New Roman" panose="02020603050405020304" pitchFamily="18" charset="0"/>
              <a:cs typeface="Times New Roman" panose="02020603050405020304" pitchFamily="18" charset="0"/>
            </a:endParaRPr>
          </a:p>
          <a:p>
            <a:pPr algn="ctr"/>
            <a:endParaRPr lang="en-US" sz="2000" b="1"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1654"/>
          </a:xfrm>
        </p:spPr>
        <p:txBody>
          <a:bodyPr>
            <a:norm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Major Sectors of an Economy</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96788"/>
            <a:ext cx="9258236" cy="5036023"/>
          </a:xfrm>
        </p:spPr>
        <p:txBody>
          <a:bodyPr>
            <a:normAutofit lnSpcReduction="10000"/>
          </a:bodyPr>
          <a:lstStyle/>
          <a:p>
            <a:pPr algn="just"/>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Firms</a:t>
            </a:r>
            <a:r>
              <a:rPr lang="en-US" sz="2400" dirty="0" smtClean="0">
                <a:latin typeface="Times New Roman" panose="02020603050405020304" pitchFamily="18" charset="0"/>
                <a:cs typeface="Times New Roman" panose="02020603050405020304" pitchFamily="18" charset="0"/>
              </a:rPr>
              <a:t>- collect different factors of production									produce goods, sell different products.</a:t>
            </a:r>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Households</a:t>
            </a:r>
            <a:r>
              <a:rPr lang="en-US" sz="2400" dirty="0" smtClean="0">
                <a:latin typeface="Times New Roman" panose="02020603050405020304" pitchFamily="18" charset="0"/>
                <a:cs typeface="Times New Roman" panose="02020603050405020304" pitchFamily="18" charset="0"/>
              </a:rPr>
              <a:t>- single individual or group of individuals who jointly 				take decisions, owners of factors of production, earn factor 				incomes, buy various goods.</a:t>
            </a:r>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Government</a:t>
            </a:r>
            <a:r>
              <a:rPr lang="en-US" sz="2400" dirty="0" smtClean="0">
                <a:latin typeface="Times New Roman" panose="02020603050405020304" pitchFamily="18" charset="0"/>
                <a:cs typeface="Times New Roman" panose="02020603050405020304" pitchFamily="18" charset="0"/>
              </a:rPr>
              <a:t>- institution of state in an economy, making laws, 							enforcing laws, delivering justice to the people. 							Imposes tax and collect revenues, government 							spends on the purchase of food grains etc. to meet 						the needs of its defense force, spends to build 							public infrastructure.</a:t>
            </a:r>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External Sector</a:t>
            </a:r>
            <a:r>
              <a:rPr lang="en-US" sz="2400" dirty="0" smtClean="0">
                <a:latin typeface="Times New Roman" panose="02020603050405020304" pitchFamily="18" charset="0"/>
                <a:cs typeface="Times New Roman" panose="02020603050405020304" pitchFamily="18" charset="0"/>
              </a:rPr>
              <a:t>- trade relations with the rest of the world, receives 							payment of exports and makes payment for imports</a:t>
            </a: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4358"/>
          </a:xfrm>
        </p:spPr>
        <p:txBody>
          <a:bodyPr>
            <a:norm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Final Goods &amp; Intermediate Goods</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24084"/>
            <a:ext cx="8824415" cy="4552879"/>
          </a:xfrm>
        </p:spPr>
        <p:txBody>
          <a:bodyPr>
            <a:normAutofit/>
          </a:bodyPr>
          <a:lstStyle/>
          <a:p>
            <a:pPr marL="0" indent="0">
              <a:buNone/>
            </a:pP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Final Goods- </a:t>
            </a:r>
            <a:r>
              <a:rPr lang="en-US" sz="2400" dirty="0" smtClean="0">
                <a:solidFill>
                  <a:schemeClr val="tx1"/>
                </a:solidFill>
                <a:latin typeface="Times New Roman" panose="02020603050405020304" pitchFamily="18" charset="0"/>
                <a:cs typeface="Times New Roman" panose="02020603050405020304" pitchFamily="18" charset="0"/>
              </a:rPr>
              <a:t>Ready for final use or consumption</a:t>
            </a:r>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Intermediate Goods- </a:t>
            </a:r>
            <a:r>
              <a:rPr lang="en-US" sz="2400" dirty="0" smtClean="0">
                <a:solidFill>
                  <a:schemeClr val="tx1"/>
                </a:solidFill>
                <a:latin typeface="Times New Roman" panose="02020603050405020304" pitchFamily="18" charset="0"/>
                <a:cs typeface="Times New Roman" panose="02020603050405020304" pitchFamily="18" charset="0"/>
              </a:rPr>
              <a:t>used as raw materials for further production 							of other goods</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E.g. – </a:t>
            </a:r>
            <a:r>
              <a:rPr lang="en-US" sz="2400" dirty="0" smtClean="0">
                <a:solidFill>
                  <a:schemeClr val="tx1"/>
                </a:solidFill>
                <a:latin typeface="Times New Roman" panose="02020603050405020304" pitchFamily="18" charset="0"/>
                <a:cs typeface="Times New Roman" panose="02020603050405020304" pitchFamily="18" charset="0"/>
              </a:rPr>
              <a:t>Raw cotton and Cloth</a:t>
            </a:r>
            <a:endParaRPr lang="en-US" sz="2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1614984"/>
          </a:xfrm>
        </p:spPr>
        <p:txBody>
          <a:bodyPr>
            <a:norm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 of Final Goods-</a:t>
            </a:r>
            <a:b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Consumer Goods &amp; Capital Goods</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199" y="2674961"/>
            <a:ext cx="9302087" cy="3502001"/>
          </a:xfrm>
        </p:spPr>
        <p:txBody>
          <a:bodyPr>
            <a:normAutofit/>
          </a:bodyPr>
          <a:lstStyle/>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Consumer Goods- </a:t>
            </a:r>
            <a:r>
              <a:rPr lang="en-US" sz="2400" dirty="0" smtClean="0">
                <a:solidFill>
                  <a:schemeClr val="tx1"/>
                </a:solidFill>
                <a:latin typeface="Times New Roman" panose="02020603050405020304" pitchFamily="18" charset="0"/>
                <a:cs typeface="Times New Roman" panose="02020603050405020304" pitchFamily="18" charset="0"/>
              </a:rPr>
              <a:t>Used to satisfy the human wants											e.g.- Food, Clothing, Services of doctor and teacher</a:t>
            </a:r>
            <a:endPar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Capital Goods- </a:t>
            </a:r>
            <a:r>
              <a:rPr lang="en-US" sz="2400" dirty="0" smtClean="0">
                <a:solidFill>
                  <a:schemeClr val="tx1"/>
                </a:solidFill>
                <a:latin typeface="Times New Roman" panose="02020603050405020304" pitchFamily="18" charset="0"/>
                <a:cs typeface="Times New Roman" panose="02020603050405020304" pitchFamily="18" charset="0"/>
              </a:rPr>
              <a:t>Meant for final investment.												e.g.- Machines, tools, </a:t>
            </a:r>
            <a:r>
              <a:rPr lang="en-US" sz="2400" dirty="0" err="1" smtClean="0">
                <a:solidFill>
                  <a:schemeClr val="tx1"/>
                </a:solidFill>
                <a:latin typeface="Times New Roman" panose="02020603050405020304" pitchFamily="18" charset="0"/>
                <a:cs typeface="Times New Roman" panose="02020603050405020304" pitchFamily="18" charset="0"/>
              </a:rPr>
              <a:t>equipments</a:t>
            </a:r>
            <a:endPar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86854"/>
            <a:ext cx="8596668" cy="641445"/>
          </a:xfrm>
        </p:spPr>
        <p:txBody>
          <a:bodyPr>
            <a:no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Depreciation &amp; Investment</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42448"/>
            <a:ext cx="9875293" cy="4681182"/>
          </a:xfrm>
        </p:spPr>
        <p:txBody>
          <a:bodyPr>
            <a:normAutofit/>
          </a:bodyPr>
          <a:lstStyle/>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Depreciation- </a:t>
            </a:r>
            <a:r>
              <a:rPr lang="en-US" sz="2400" dirty="0" smtClean="0">
                <a:solidFill>
                  <a:schemeClr val="tx1"/>
                </a:solidFill>
                <a:latin typeface="Times New Roman" panose="02020603050405020304" pitchFamily="18" charset="0"/>
                <a:cs typeface="Times New Roman" panose="02020603050405020304" pitchFamily="18" charset="0"/>
              </a:rPr>
              <a:t>Fall in value of fixed assets due to normal wear and tear</a:t>
            </a:r>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Investment- </a:t>
            </a:r>
            <a:r>
              <a:rPr lang="en-US" sz="2400" dirty="0" smtClean="0">
                <a:solidFill>
                  <a:schemeClr val="tx1"/>
                </a:solidFill>
                <a:latin typeface="Times New Roman" panose="02020603050405020304" pitchFamily="18" charset="0"/>
                <a:cs typeface="Times New Roman" panose="02020603050405020304" pitchFamily="18" charset="0"/>
              </a:rPr>
              <a:t>Addition to the stock of capital</a:t>
            </a:r>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Gross Investment- </a:t>
            </a:r>
            <a:r>
              <a:rPr lang="en-US" sz="2400" dirty="0" smtClean="0">
                <a:solidFill>
                  <a:schemeClr val="tx1"/>
                </a:solidFill>
                <a:latin typeface="Times New Roman" panose="02020603050405020304" pitchFamily="18" charset="0"/>
                <a:cs typeface="Times New Roman" panose="02020603050405020304" pitchFamily="18" charset="0"/>
              </a:rPr>
              <a:t>An increase in the stock of capital goods in a year</a:t>
            </a:r>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 Investment- </a:t>
            </a:r>
            <a:r>
              <a:rPr lang="en-US" sz="2400" dirty="0" smtClean="0">
                <a:solidFill>
                  <a:schemeClr val="tx1"/>
                </a:solidFill>
                <a:latin typeface="Times New Roman" panose="02020603050405020304" pitchFamily="18" charset="0"/>
                <a:cs typeface="Times New Roman" panose="02020603050405020304" pitchFamily="18" charset="0"/>
              </a:rPr>
              <a:t>Real increase in the stock of capital after making payments of 								depreciation</a:t>
            </a:r>
            <a:endParaRPr lang="en-US" sz="2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Net Investment= Gross Investment- Depreciation</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41779"/>
          </a:xfrm>
        </p:spPr>
        <p:txBody>
          <a:bodyPr>
            <a:norm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Stocks &amp; Flows</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897039"/>
            <a:ext cx="8596668" cy="4144323"/>
          </a:xfrm>
        </p:spPr>
        <p:txBody>
          <a:bodyPr>
            <a:normAutofit/>
          </a:bodyPr>
          <a:lstStyle/>
          <a:p>
            <a:r>
              <a:rPr lang="en-US"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Stocks- </a:t>
            </a: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At a point of time</a:t>
            </a:r>
            <a:endPar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1371600" lvl="3" indent="0">
              <a:buNone/>
            </a:pP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e.g.- Cash in hand as on 6</a:t>
            </a:r>
            <a:r>
              <a:rPr lang="en-US" sz="2000" baseline="30000" dirty="0" smtClean="0">
                <a:solidFill>
                  <a:schemeClr val="tx1">
                    <a:lumMod val="95000"/>
                    <a:lumOff val="5000"/>
                  </a:schemeClr>
                </a:solidFill>
                <a:latin typeface="Times New Roman" panose="02020603050405020304" pitchFamily="18" charset="0"/>
                <a:cs typeface="Times New Roman" panose="02020603050405020304" pitchFamily="18" charset="0"/>
              </a:rPr>
              <a:t>th</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June 2021</a:t>
            </a:r>
            <a:endPar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Flows- </a:t>
            </a:r>
            <a:r>
              <a:rPr lang="en-US" sz="2800" dirty="0" smtClean="0">
                <a:solidFill>
                  <a:schemeClr val="tx1"/>
                </a:solidFill>
                <a:latin typeface="Times New Roman" panose="02020603050405020304" pitchFamily="18" charset="0"/>
                <a:cs typeface="Times New Roman" panose="02020603050405020304" pitchFamily="18" charset="0"/>
              </a:rPr>
              <a:t>Over a period of time</a:t>
            </a:r>
            <a:endParaRPr lang="en-US" sz="2800" dirty="0" smtClean="0">
              <a:solidFill>
                <a:schemeClr val="tx1"/>
              </a:solidFill>
              <a:latin typeface="Times New Roman" panose="02020603050405020304" pitchFamily="18" charset="0"/>
              <a:cs typeface="Times New Roman" panose="02020603050405020304" pitchFamily="18" charset="0"/>
            </a:endParaRPr>
          </a:p>
          <a:p>
            <a:pPr marL="1371600" lvl="3" indent="0">
              <a:buNone/>
            </a:pPr>
            <a:r>
              <a:rPr lang="en-US" sz="2000" dirty="0" smtClean="0">
                <a:solidFill>
                  <a:schemeClr val="tx1"/>
                </a:solidFill>
                <a:latin typeface="Times New Roman" panose="02020603050405020304" pitchFamily="18" charset="0"/>
                <a:cs typeface="Times New Roman" panose="02020603050405020304" pitchFamily="18" charset="0"/>
              </a:rPr>
              <a:t>e.g. – Income of a household or a nation</a:t>
            </a:r>
            <a:endParaRPr lang="en-US" sz="2000" dirty="0" smtClean="0">
              <a:solidFill>
                <a:schemeClr val="tx1"/>
              </a:solidFill>
              <a:latin typeface="Times New Roman" panose="02020603050405020304" pitchFamily="18" charset="0"/>
              <a:cs typeface="Times New Roman" panose="02020603050405020304" pitchFamily="18" charset="0"/>
            </a:endParaRPr>
          </a:p>
          <a:p>
            <a:endParaRPr lang="en-US" sz="2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1194"/>
            <a:ext cx="8596668" cy="641445"/>
          </a:xfrm>
        </p:spPr>
        <p:txBody>
          <a:bodyPr>
            <a:no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Factor Income &amp; Transfer Income</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088106"/>
            <a:ext cx="8596668" cy="3953255"/>
          </a:xfrm>
        </p:spPr>
        <p:txBody>
          <a:bodyPr>
            <a:normAutofit/>
          </a:bodyPr>
          <a:lstStyle/>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Factor Income- </a:t>
            </a:r>
            <a:r>
              <a:rPr lang="en-US" sz="2400" dirty="0" smtClean="0">
                <a:solidFill>
                  <a:schemeClr val="tx1"/>
                </a:solidFill>
                <a:latin typeface="Times New Roman" panose="02020603050405020304" pitchFamily="18" charset="0"/>
                <a:cs typeface="Times New Roman" panose="02020603050405020304" pitchFamily="18" charset="0"/>
              </a:rPr>
              <a:t>received in return of rendering services</a:t>
            </a:r>
            <a:endParaRPr lang="en-US" sz="2400" dirty="0" smtClean="0">
              <a:solidFill>
                <a:schemeClr val="tx1"/>
              </a:solidFill>
              <a:latin typeface="Times New Roman" panose="02020603050405020304" pitchFamily="18" charset="0"/>
              <a:cs typeface="Times New Roman" panose="02020603050405020304" pitchFamily="18" charset="0"/>
            </a:endParaRPr>
          </a:p>
          <a:p>
            <a:pPr marL="2286000" lvl="5" indent="0">
              <a:buNone/>
            </a:pPr>
            <a:r>
              <a:rPr lang="en-US" sz="2400" b="1" dirty="0" smtClean="0">
                <a:solidFill>
                  <a:schemeClr val="tx1"/>
                </a:solidFill>
                <a:latin typeface="Times New Roman" panose="02020603050405020304" pitchFamily="18" charset="0"/>
                <a:cs typeface="Times New Roman" panose="02020603050405020304" pitchFamily="18" charset="0"/>
              </a:rPr>
              <a:t>e.g.- Rent, Wage, Interest, Profit</a:t>
            </a:r>
            <a:endParaRPr lang="en-US" sz="2400" b="1" dirty="0" smtClean="0">
              <a:solidFill>
                <a:schemeClr val="tx1"/>
              </a:solidFill>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Transfer Income- </a:t>
            </a:r>
            <a:r>
              <a:rPr lang="en-US" sz="2400" dirty="0" smtClean="0">
                <a:solidFill>
                  <a:schemeClr val="tx1"/>
                </a:solidFill>
                <a:latin typeface="Times New Roman" panose="02020603050405020304" pitchFamily="18" charset="0"/>
                <a:cs typeface="Times New Roman" panose="02020603050405020304" pitchFamily="18" charset="0"/>
              </a:rPr>
              <a:t>Received without providing any services</a:t>
            </a:r>
            <a:endParaRPr lang="en-US" sz="2400" dirty="0" smtClean="0">
              <a:solidFill>
                <a:schemeClr val="tx1"/>
              </a:solidFill>
              <a:latin typeface="Times New Roman" panose="02020603050405020304" pitchFamily="18" charset="0"/>
              <a:cs typeface="Times New Roman" panose="02020603050405020304" pitchFamily="18" charset="0"/>
            </a:endParaRPr>
          </a:p>
          <a:p>
            <a:pPr marL="2743200" lvl="6" indent="0">
              <a:buNone/>
            </a:pPr>
            <a:r>
              <a:rPr lang="en-US"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e.g.- </a:t>
            </a:r>
            <a:r>
              <a:rPr lang="en-US" sz="2400" dirty="0" smtClean="0">
                <a:solidFill>
                  <a:schemeClr val="tx1"/>
                </a:solidFill>
                <a:latin typeface="Times New Roman" panose="02020603050405020304" pitchFamily="18" charset="0"/>
                <a:cs typeface="Times New Roman" panose="02020603050405020304" pitchFamily="18" charset="0"/>
              </a:rPr>
              <a:t>Gifts, Donations, Subsidies, Scholarships</a:t>
            </a:r>
            <a:endParaRPr lang="en-US"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3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4107"/>
          </a:xfrm>
        </p:spPr>
        <p:txBody>
          <a:bodyPr>
            <a:normAutofit fontScale="90000"/>
          </a:bodyPr>
          <a:lstStyle/>
          <a:p>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Questions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55845"/>
            <a:ext cx="8596668" cy="4485517"/>
          </a:xfrm>
        </p:spPr>
        <p:txBody>
          <a:bodyPr>
            <a:normAutofit/>
          </a:bodyPr>
          <a:lstStyle/>
          <a:p>
            <a:r>
              <a:rPr lang="en-US" sz="2000" dirty="0" smtClean="0">
                <a:solidFill>
                  <a:schemeClr val="tx1"/>
                </a:solidFill>
                <a:latin typeface="Times New Roman" panose="02020603050405020304" pitchFamily="18" charset="0"/>
                <a:cs typeface="Times New Roman" panose="02020603050405020304" pitchFamily="18" charset="0"/>
              </a:rPr>
              <a:t>Describe the four major sectors in the economy</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Define final goods with example.</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What are intermediate goods? Give examples.</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What are consumer goods and capital goods?</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What is depreciation?</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What do you mean by stock and flow variables?</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Distinguish between factor income and transfer income.</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Define gross investment and net investment.</a:t>
            </a:r>
            <a:endParaRPr lang="en-US" sz="2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330"/>
            <a:ext cx="9329382" cy="6134669"/>
          </a:xfrm>
        </p:spPr>
        <p:txBody>
          <a:bodyPr>
            <a:normAutofit/>
          </a:bodyPr>
          <a:lstStyle/>
          <a:p>
            <a:pPr marL="0" indent="0" algn="ctr">
              <a:buNone/>
            </a:pPr>
            <a:endPar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a:t>
            </a:r>
            <a:r>
              <a:rPr lang="en-US"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a:t>
            </a:r>
            <a:endParaRPr lang="en-US"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2353</Words>
  <Application>WPS Presentation</Application>
  <PresentationFormat>Widescreen</PresentationFormat>
  <Paragraphs>85</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Wingdings 3</vt:lpstr>
      <vt:lpstr>Arial</vt:lpstr>
      <vt:lpstr>Times New Roman</vt:lpstr>
      <vt:lpstr>Microsoft YaHei</vt:lpstr>
      <vt:lpstr>Arial Unicode MS</vt:lpstr>
      <vt:lpstr>Trebuchet MS</vt:lpstr>
      <vt:lpstr>Calibri</vt:lpstr>
      <vt:lpstr>Facet</vt:lpstr>
      <vt:lpstr>Introduction to Macroeconomics</vt:lpstr>
      <vt:lpstr>Major Sectors of an Economy</vt:lpstr>
      <vt:lpstr>Final Goods &amp; Intermediate Goods</vt:lpstr>
      <vt:lpstr>Types of Final Goods- Consumer Goods &amp; Capital Goods</vt:lpstr>
      <vt:lpstr>Depreciation &amp; Investment</vt:lpstr>
      <vt:lpstr>Stocks &amp; Flows</vt:lpstr>
      <vt:lpstr>Factor Income &amp; Transfer Income</vt:lpstr>
      <vt:lpstr>Questions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Income &amp; Related Aggregates</dc:title>
  <dc:creator>hp</dc:creator>
  <cp:lastModifiedBy>Afshana Parveen</cp:lastModifiedBy>
  <cp:revision>22</cp:revision>
  <dcterms:created xsi:type="dcterms:W3CDTF">2021-05-24T06:11:00Z</dcterms:created>
  <dcterms:modified xsi:type="dcterms:W3CDTF">2022-07-04T04:18:40Z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CB78F58A23464114848D80FC93E7B1CA</vt:lpwstr>
  </property>
  <property fmtid="{D5CDD505-2E9C-101B-9397-08002B2CF9AE}" pid="3" name="KSOProductBuildVer">
    <vt:lpwstr>1033-11.2.0.11156</vt:lpwstr>
  </property>
</Properties>
</file>