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301" r:id="rId7"/>
    <p:sldId id="267" r:id="rId8"/>
    <p:sldId id="270" r:id="rId9"/>
    <p:sldId id="294" r:id="rId10"/>
    <p:sldId id="292" r:id="rId11"/>
    <p:sldId id="281" r:id="rId12"/>
    <p:sldId id="296" r:id="rId13"/>
    <p:sldId id="298" r:id="rId14"/>
    <p:sldId id="276" r:id="rId15"/>
    <p:sldId id="275" r:id="rId16"/>
    <p:sldId id="280" r:id="rId17"/>
    <p:sldId id="302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2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838DE-D3E4-4742-BA15-215B25918AF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9C52-FC75-4280-8AFC-E77BEB3051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838DE-D3E4-4742-BA15-215B25918AF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9C52-FC75-4280-8AFC-E77BEB305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838DE-D3E4-4742-BA15-215B25918AF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9C52-FC75-4280-8AFC-E77BEB305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838DE-D3E4-4742-BA15-215B25918AF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9C52-FC75-4280-8AFC-E77BEB305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838DE-D3E4-4742-BA15-215B25918AF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9C52-FC75-4280-8AFC-E77BEB3051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838DE-D3E4-4742-BA15-215B25918AF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9C52-FC75-4280-8AFC-E77BEB305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838DE-D3E4-4742-BA15-215B25918AF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9C52-FC75-4280-8AFC-E77BEB3051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838DE-D3E4-4742-BA15-215B25918AF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9C52-FC75-4280-8AFC-E77BEB305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838DE-D3E4-4742-BA15-215B25918AF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9C52-FC75-4280-8AFC-E77BEB305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838DE-D3E4-4742-BA15-215B25918AF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9C52-FC75-4280-8AFC-E77BEB305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BB838DE-D3E4-4742-BA15-215B25918AF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7CE9C52-FC75-4280-8AFC-E77BEB305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B838DE-D3E4-4742-BA15-215B25918AFD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7CE9C52-FC75-4280-8AFC-E77BEB305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INDIA’S ELECTORAL SYSTEM</a:t>
            </a:r>
            <a:endParaRPr lang="en-US" sz="4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4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</a:t>
            </a:r>
            <a:r>
              <a:rPr lang="en-US" sz="1700" dirty="0" smtClean="0">
                <a:latin typeface="Lucida Handwriting" pitchFamily="66" charset="0"/>
              </a:rPr>
              <a:t>Presented by</a:t>
            </a:r>
          </a:p>
          <a:p>
            <a:pPr>
              <a:buNone/>
            </a:pPr>
            <a:r>
              <a:rPr lang="en-US" sz="1700" dirty="0" smtClean="0">
                <a:latin typeface="Andalus" pitchFamily="18" charset="-78"/>
                <a:cs typeface="Andalus" pitchFamily="18" charset="-78"/>
              </a:rPr>
              <a:t>                                                       </a:t>
            </a:r>
            <a:r>
              <a:rPr lang="en-US" sz="1700" b="1" dirty="0" smtClean="0">
                <a:latin typeface="Andalus" pitchFamily="18" charset="-78"/>
                <a:cs typeface="Andalus" pitchFamily="18" charset="-78"/>
              </a:rPr>
              <a:t>DR.</a:t>
            </a:r>
            <a:r>
              <a:rPr lang="en-US" sz="17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700" b="1" dirty="0" smtClean="0">
                <a:latin typeface="Andalus" pitchFamily="18" charset="-78"/>
                <a:cs typeface="Andalus" pitchFamily="18" charset="-78"/>
              </a:rPr>
              <a:t>PRANAMI LASKAR</a:t>
            </a:r>
          </a:p>
          <a:p>
            <a:pPr>
              <a:buNone/>
            </a:pPr>
            <a:r>
              <a:rPr lang="en-US" sz="1700" b="1" dirty="0" smtClean="0">
                <a:latin typeface="Andalus" pitchFamily="18" charset="-78"/>
                <a:cs typeface="Andalus" pitchFamily="18" charset="-78"/>
              </a:rPr>
              <a:t>                                                       DEPARTMENT OF POLITICAL SCIENCE, </a:t>
            </a:r>
          </a:p>
          <a:p>
            <a:pPr>
              <a:buNone/>
            </a:pPr>
            <a:r>
              <a:rPr lang="en-US" sz="1700" b="1" dirty="0" smtClean="0">
                <a:latin typeface="Andalus" pitchFamily="18" charset="-78"/>
                <a:cs typeface="Andalus" pitchFamily="18" charset="-78"/>
              </a:rPr>
              <a:t>                                                       DR. BKB COLLEGE, PURANIGUDAM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MV Boli" pitchFamily="2" charset="0"/>
                <a:cs typeface="MV Boli" pitchFamily="2" charset="0"/>
              </a:rPr>
              <a:t>Voting Machineries:</a:t>
            </a:r>
            <a:endParaRPr lang="en-US" sz="3600" b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1"/>
            <a:ext cx="4038600" cy="4572000"/>
          </a:xfrm>
        </p:spPr>
        <p:txBody>
          <a:bodyPr/>
          <a:lstStyle/>
          <a:p>
            <a:pPr algn="just"/>
            <a:r>
              <a:rPr lang="en-US" sz="1800" dirty="0" smtClean="0"/>
              <a:t>A Ballot paper is a form which voters fill out in order to exercise their right to vote in election.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516725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Electronic Voting Machine is a simple electronic device used to record votes.</a:t>
            </a:r>
          </a:p>
          <a:p>
            <a:pPr algn="just"/>
            <a:r>
              <a:rPr lang="en-US" sz="1800" dirty="0" smtClean="0"/>
              <a:t>It replaced ballot papers and boxes which were used earlier in conventional voting system.</a:t>
            </a:r>
          </a:p>
          <a:p>
            <a:pPr algn="just"/>
            <a:r>
              <a:rPr lang="en-US" sz="1800" dirty="0" smtClean="0"/>
              <a:t>EVMs make the process of counting of votes faster.</a:t>
            </a:r>
          </a:p>
          <a:p>
            <a:endParaRPr lang="en-US" dirty="0"/>
          </a:p>
        </p:txBody>
      </p:sp>
      <p:pic>
        <p:nvPicPr>
          <p:cNvPr id="6" name="Content Placeholder 4" descr="ht-pune_8caad6e2-433b-11e9-96e6-2d3dd9dcb23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05200"/>
            <a:ext cx="4038600" cy="1890713"/>
          </a:xfrm>
          <a:prstGeom prst="rect">
            <a:avLst/>
          </a:prstGeom>
        </p:spPr>
      </p:pic>
      <p:pic>
        <p:nvPicPr>
          <p:cNvPr id="7" name="Content Placeholder 4" descr="ballot_154697_730x4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28800"/>
            <a:ext cx="3124200" cy="1793205"/>
          </a:xfrm>
          <a:prstGeom prst="rect">
            <a:avLst/>
          </a:prstGeom>
        </p:spPr>
      </p:pic>
      <p:pic>
        <p:nvPicPr>
          <p:cNvPr id="8" name="Content Placeholder 5" descr="Lok-Sabha-Elections-20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810000"/>
            <a:ext cx="3124200" cy="1880980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2" idx="2"/>
          </p:cNvCxnSpPr>
          <p:nvPr/>
        </p:nvCxnSpPr>
        <p:spPr>
          <a:xfrm rot="5400000">
            <a:off x="1828800" y="3505200"/>
            <a:ext cx="548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Role of Media: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Media </a:t>
            </a:r>
            <a:r>
              <a:rPr lang="en-US" dirty="0" smtClean="0"/>
              <a:t>has a great role in covering the whole electoral process. 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Media </a:t>
            </a:r>
            <a:r>
              <a:rPr lang="en-US" dirty="0" smtClean="0"/>
              <a:t>i.e. electronic media, print media and social media play tremendous role in molding public opinion. 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dirty="0" smtClean="0"/>
              <a:t>example we can see in last few elections how media influences the voters.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MV Boli" pitchFamily="2" charset="0"/>
                <a:cs typeface="MV Boli" pitchFamily="2" charset="0"/>
              </a:rPr>
              <a:t> Symbols:</a:t>
            </a:r>
            <a:endParaRPr lang="en-US" sz="4000" b="1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9" name="Picture 8" descr="d377c5b8c29a393b25c1fd769ca73b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1865901" cy="1066800"/>
          </a:xfrm>
          <a:prstGeom prst="rect">
            <a:avLst/>
          </a:prstGeom>
        </p:spPr>
      </p:pic>
      <p:pic>
        <p:nvPicPr>
          <p:cNvPr id="10" name="Picture 9" descr="61FXpKlb+HL._SL150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990600"/>
            <a:ext cx="2075688" cy="2211315"/>
          </a:xfrm>
          <a:prstGeom prst="rect">
            <a:avLst/>
          </a:prstGeom>
        </p:spPr>
      </p:pic>
      <p:pic>
        <p:nvPicPr>
          <p:cNvPr id="11" name="Picture 10" descr="1200px-CPI-M-flag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295400"/>
            <a:ext cx="1371600" cy="914400"/>
          </a:xfrm>
          <a:prstGeom prst="rect">
            <a:avLst/>
          </a:prstGeom>
        </p:spPr>
      </p:pic>
      <p:pic>
        <p:nvPicPr>
          <p:cNvPr id="12" name="Picture 11" descr="aiadmk_symbol-story_647_093017013340_1123171238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2819400"/>
            <a:ext cx="1862667" cy="1047750"/>
          </a:xfrm>
          <a:prstGeom prst="rect">
            <a:avLst/>
          </a:prstGeom>
        </p:spPr>
      </p:pic>
      <p:pic>
        <p:nvPicPr>
          <p:cNvPr id="13" name="Picture 12" descr="congress-logo-trinamool-congress-52650-478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3276600"/>
            <a:ext cx="2315717" cy="1323975"/>
          </a:xfrm>
          <a:prstGeom prst="rect">
            <a:avLst/>
          </a:prstGeom>
        </p:spPr>
      </p:pic>
      <p:pic>
        <p:nvPicPr>
          <p:cNvPr id="14" name="Picture 13" descr="photo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4800600"/>
            <a:ext cx="1981200" cy="1485900"/>
          </a:xfrm>
          <a:prstGeom prst="rect">
            <a:avLst/>
          </a:prstGeom>
        </p:spPr>
      </p:pic>
      <p:pic>
        <p:nvPicPr>
          <p:cNvPr id="15" name="Picture 14" descr="1188878_Wallpaper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819400"/>
            <a:ext cx="2239800" cy="1679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ndi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962" r="10962"/>
          <a:stretch>
            <a:fillRect/>
          </a:stretch>
        </p:blipFill>
        <p:spPr>
          <a:xfrm rot="420000">
            <a:off x="3335165" y="958491"/>
            <a:ext cx="2082571" cy="1773278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POLLING DAY</a:t>
            </a:r>
            <a:endParaRPr lang="en-US" sz="3600" b="1" dirty="0">
              <a:solidFill>
                <a:schemeClr val="tx2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7" name="Picture 6" descr="140407-india5-1008_5ec0bbd98e8b462552a9749ca62085ea.fit-760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1" y="2819400"/>
            <a:ext cx="3810000" cy="21807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MV Boli" pitchFamily="2" charset="0"/>
                <a:cs typeface="MV Boli" pitchFamily="2" charset="0"/>
              </a:rPr>
              <a:t>Articles related to Elections at a glance:</a:t>
            </a:r>
            <a:endParaRPr lang="en-US" sz="2800" b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algn="just"/>
            <a:r>
              <a:rPr lang="en-US" sz="2000" b="1" dirty="0" smtClean="0"/>
              <a:t>Article 324</a:t>
            </a:r>
            <a:r>
              <a:rPr lang="en-US" sz="2000" dirty="0" smtClean="0"/>
              <a:t>: Superintendence, Direction and control of elections to be vested in an Election Commission.</a:t>
            </a:r>
          </a:p>
          <a:p>
            <a:pPr algn="just"/>
            <a:r>
              <a:rPr lang="en-US" sz="2000" b="1" dirty="0" smtClean="0"/>
              <a:t>Article 325</a:t>
            </a:r>
            <a:r>
              <a:rPr lang="en-US" sz="2000" dirty="0" smtClean="0"/>
              <a:t>: No person to be ineligible for inclusion in, or to claim to be included in a special, electoral roll on grounds of religion, race, caste or sex.</a:t>
            </a:r>
          </a:p>
          <a:p>
            <a:pPr algn="just"/>
            <a:r>
              <a:rPr lang="en-US" sz="2000" b="1" dirty="0" smtClean="0"/>
              <a:t>Article 326</a:t>
            </a:r>
            <a:r>
              <a:rPr lang="en-US" sz="2000" dirty="0" smtClean="0"/>
              <a:t>: Elections to the House of the People and to the Legislative Assemblies of states to be on the basis of adult suffrage.</a:t>
            </a:r>
          </a:p>
          <a:p>
            <a:pPr algn="just"/>
            <a:r>
              <a:rPr lang="en-US" sz="2000" b="1" dirty="0" smtClean="0"/>
              <a:t>Article 327</a:t>
            </a:r>
            <a:r>
              <a:rPr lang="en-US" sz="2000" dirty="0" smtClean="0"/>
              <a:t>: Power of parliament to make provision with respect to elections to Legislatures.</a:t>
            </a:r>
          </a:p>
          <a:p>
            <a:pPr algn="just"/>
            <a:r>
              <a:rPr lang="en-US" sz="2000" b="1" dirty="0" smtClean="0"/>
              <a:t>Article 328</a:t>
            </a:r>
            <a:r>
              <a:rPr lang="en-US" sz="2000" dirty="0" smtClean="0"/>
              <a:t>: Power of Legislature of a state to make provision with respect to elections to such Legislature.</a:t>
            </a:r>
          </a:p>
          <a:p>
            <a:pPr algn="just"/>
            <a:r>
              <a:rPr lang="en-US" sz="2000" b="1" dirty="0" smtClean="0"/>
              <a:t>Article 329</a:t>
            </a:r>
            <a:r>
              <a:rPr lang="en-US" sz="2000" dirty="0" smtClean="0"/>
              <a:t>: Bar to interference by courts in electoral matters.</a:t>
            </a:r>
          </a:p>
          <a:p>
            <a:pPr algn="just"/>
            <a:r>
              <a:rPr lang="en-US" sz="2000" b="1" dirty="0" smtClean="0"/>
              <a:t>Article 329 (A): </a:t>
            </a:r>
            <a:r>
              <a:rPr lang="en-US" sz="2000" dirty="0" smtClean="0"/>
              <a:t>Special provision as to elections to Parliament in the case of Prime Minister and Speaker (Repealed).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MV Boli" pitchFamily="2" charset="0"/>
                <a:cs typeface="MV Boli" pitchFamily="2" charset="0"/>
              </a:rPr>
              <a:t>Electoral Reforms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various Committees and Commissions which have examined our electoral system, election machinery as well as election process; suggested various reforms in the course of time.</a:t>
            </a:r>
          </a:p>
          <a:p>
            <a:r>
              <a:rPr lang="en-US" dirty="0" smtClean="0"/>
              <a:t>For example: 1. </a:t>
            </a:r>
            <a:r>
              <a:rPr lang="en-US" dirty="0" err="1" smtClean="0"/>
              <a:t>Tarkunde</a:t>
            </a:r>
            <a:r>
              <a:rPr lang="en-US" dirty="0" smtClean="0"/>
              <a:t> Committee</a:t>
            </a:r>
          </a:p>
          <a:p>
            <a:pPr>
              <a:buNone/>
            </a:pPr>
            <a:r>
              <a:rPr lang="en-US" dirty="0" smtClean="0"/>
              <a:t>                          2. </a:t>
            </a:r>
            <a:r>
              <a:rPr lang="en-US" dirty="0" err="1" smtClean="0"/>
              <a:t>Dinesh</a:t>
            </a:r>
            <a:r>
              <a:rPr lang="en-US" dirty="0" smtClean="0"/>
              <a:t> </a:t>
            </a:r>
            <a:r>
              <a:rPr lang="en-US" dirty="0" err="1" smtClean="0"/>
              <a:t>Goswami</a:t>
            </a:r>
            <a:r>
              <a:rPr lang="en-US" dirty="0" smtClean="0"/>
              <a:t> Committee</a:t>
            </a:r>
          </a:p>
          <a:p>
            <a:pPr>
              <a:buNone/>
            </a:pPr>
            <a:r>
              <a:rPr lang="en-US" dirty="0" smtClean="0"/>
              <a:t>                          3. </a:t>
            </a:r>
            <a:r>
              <a:rPr lang="en-US" dirty="0" err="1" smtClean="0"/>
              <a:t>Vohra</a:t>
            </a:r>
            <a:r>
              <a:rPr lang="en-US" dirty="0" smtClean="0"/>
              <a:t> Committee</a:t>
            </a:r>
          </a:p>
          <a:p>
            <a:pPr>
              <a:buNone/>
            </a:pPr>
            <a:r>
              <a:rPr lang="en-US" dirty="0" smtClean="0"/>
              <a:t>                          4. </a:t>
            </a:r>
            <a:r>
              <a:rPr lang="en-US" dirty="0" err="1" smtClean="0"/>
              <a:t>Indrajit</a:t>
            </a:r>
            <a:r>
              <a:rPr lang="en-US" dirty="0" smtClean="0"/>
              <a:t> Gupta Committee etc.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-of-The-Modal-Hierarch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914399"/>
            <a:ext cx="7543800" cy="541020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g\Downloads\6e9ead6a3bbb45d59ac59ebd72b09531_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5438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MV Boli" pitchFamily="2" charset="0"/>
                <a:cs typeface="MV Boli" pitchFamily="2" charset="0"/>
              </a:rPr>
              <a:t>Conclusion:</a:t>
            </a:r>
            <a:endParaRPr lang="en-US" b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Without a well organized and effectively working election system, no democratic system can really become operative.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86712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Broadway" pitchFamily="82" charset="0"/>
              </a:rPr>
              <a:t>  Thank You</a:t>
            </a:r>
            <a:endParaRPr lang="en-US" sz="8800" dirty="0">
              <a:latin typeface="Broadway" pitchFamily="82" charset="0"/>
            </a:endParaRPr>
          </a:p>
        </p:txBody>
      </p:sp>
      <p:pic>
        <p:nvPicPr>
          <p:cNvPr id="4" name="Content Placeholder 3" descr="general-elections-2019-m_660_0418190827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50" y="1927225"/>
            <a:ext cx="62865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763000" cy="36576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4200" dirty="0" smtClean="0">
                <a:latin typeface="Aharoni" pitchFamily="2" charset="-79"/>
                <a:cs typeface="Aharoni" pitchFamily="2" charset="-79"/>
              </a:rPr>
              <a:t> Election </a:t>
            </a:r>
            <a:r>
              <a:rPr lang="en-US" sz="4200" dirty="0">
                <a:latin typeface="Aharoni" pitchFamily="2" charset="-79"/>
                <a:cs typeface="Aharoni" pitchFamily="2" charset="-79"/>
              </a:rPr>
              <a:t>is an essential feature of parliamentary democracy. </a:t>
            </a:r>
            <a:endParaRPr lang="en-US" sz="4200" dirty="0" smtClean="0">
              <a:latin typeface="Aharoni" pitchFamily="2" charset="-79"/>
              <a:cs typeface="Aharoni" pitchFamily="2" charset="-79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4200" dirty="0" smtClean="0">
                <a:latin typeface="Aharoni" pitchFamily="2" charset="-79"/>
                <a:cs typeface="Aharoni" pitchFamily="2" charset="-79"/>
              </a:rPr>
              <a:t>In </a:t>
            </a:r>
            <a:r>
              <a:rPr lang="en-US" sz="4200" dirty="0">
                <a:latin typeface="Aharoni" pitchFamily="2" charset="-79"/>
                <a:cs typeface="Aharoni" pitchFamily="2" charset="-79"/>
              </a:rPr>
              <a:t>our democracy election plays a significant role in selecting the </a:t>
            </a:r>
            <a:r>
              <a:rPr lang="en-US" sz="4200" dirty="0" smtClean="0">
                <a:latin typeface="Aharoni" pitchFamily="2" charset="-79"/>
                <a:cs typeface="Aharoni" pitchFamily="2" charset="-79"/>
              </a:rPr>
              <a:t>representatives </a:t>
            </a:r>
            <a:r>
              <a:rPr lang="en-US" sz="4200" dirty="0">
                <a:latin typeface="Aharoni" pitchFamily="2" charset="-79"/>
                <a:cs typeface="Aharoni" pitchFamily="2" charset="-79"/>
              </a:rPr>
              <a:t>of the Government through a </a:t>
            </a:r>
            <a:r>
              <a:rPr lang="en-US" sz="4200" dirty="0" smtClean="0">
                <a:latin typeface="Aharoni" pitchFamily="2" charset="-79"/>
                <a:cs typeface="Aharoni" pitchFamily="2" charset="-79"/>
              </a:rPr>
              <a:t>proper </a:t>
            </a:r>
            <a:r>
              <a:rPr lang="en-US" sz="4200" dirty="0">
                <a:latin typeface="Aharoni" pitchFamily="2" charset="-79"/>
                <a:cs typeface="Aharoni" pitchFamily="2" charset="-79"/>
              </a:rPr>
              <a:t>procedure. </a:t>
            </a:r>
          </a:p>
          <a:p>
            <a:pPr algn="just">
              <a:buFont typeface="Wingdings" pitchFamily="2" charset="2"/>
              <a:buChar char="q"/>
            </a:pPr>
            <a:r>
              <a:rPr lang="en-US" sz="4200" dirty="0" smtClean="0">
                <a:latin typeface="Aharoni" pitchFamily="2" charset="-79"/>
                <a:cs typeface="Aharoni" pitchFamily="2" charset="-79"/>
              </a:rPr>
              <a:t> Election </a:t>
            </a:r>
            <a:r>
              <a:rPr lang="en-US" sz="4200" dirty="0">
                <a:latin typeface="Aharoni" pitchFamily="2" charset="-79"/>
                <a:cs typeface="Aharoni" pitchFamily="2" charset="-79"/>
              </a:rPr>
              <a:t>is a means for the masses to choose their representatives freely. </a:t>
            </a:r>
            <a:endParaRPr lang="en-US" sz="4200" dirty="0" smtClean="0">
              <a:latin typeface="Aharoni" pitchFamily="2" charset="-79"/>
              <a:cs typeface="Aharoni" pitchFamily="2" charset="-79"/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MV Boli" pitchFamily="2" charset="0"/>
                <a:cs typeface="MV Boli" pitchFamily="2" charset="0"/>
              </a:rPr>
              <a:t>ABC of Indian Election:</a:t>
            </a:r>
            <a:endParaRPr lang="en-US" sz="24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000" b="1" dirty="0" smtClean="0"/>
              <a:t>Election is the formal process of selecting a person for public office by voting.</a:t>
            </a:r>
          </a:p>
          <a:p>
            <a:pPr algn="just"/>
            <a:r>
              <a:rPr lang="en-US" sz="2000" b="1" dirty="0" smtClean="0"/>
              <a:t>Article 324 to 329 in Part XV of the Indian Constitution make the provision for the electoral system of the country.</a:t>
            </a:r>
          </a:p>
          <a:p>
            <a:pPr algn="just"/>
            <a:r>
              <a:rPr lang="en-US" sz="2000" b="1" dirty="0" smtClean="0">
                <a:cs typeface="Aharoni" pitchFamily="2" charset="-79"/>
              </a:rPr>
              <a:t>In India all the adult citizens irrespective of their caste, class, creed, sex and religion can take part in the electoral process. </a:t>
            </a:r>
          </a:p>
          <a:p>
            <a:pPr algn="just"/>
            <a:r>
              <a:rPr lang="en-US" sz="2000" b="1" dirty="0" smtClean="0">
                <a:cs typeface="Aharoni" pitchFamily="2" charset="-79"/>
              </a:rPr>
              <a:t>Our constitution provides for a direct election of the representatives of the people.</a:t>
            </a:r>
          </a:p>
          <a:p>
            <a:pPr algn="just"/>
            <a:r>
              <a:rPr lang="en-US" sz="2000" b="1" dirty="0" smtClean="0">
                <a:cs typeface="Aharoni" pitchFamily="2" charset="-79"/>
              </a:rPr>
              <a:t>Members of the </a:t>
            </a:r>
            <a:r>
              <a:rPr lang="en-US" sz="2000" b="1" dirty="0" err="1" smtClean="0">
                <a:cs typeface="Aharoni" pitchFamily="2" charset="-79"/>
              </a:rPr>
              <a:t>Lok</a:t>
            </a:r>
            <a:r>
              <a:rPr lang="en-US" sz="2000" b="1" dirty="0" smtClean="0">
                <a:cs typeface="Aharoni" pitchFamily="2" charset="-79"/>
              </a:rPr>
              <a:t> </a:t>
            </a:r>
            <a:r>
              <a:rPr lang="en-US" sz="2000" b="1" dirty="0" err="1" smtClean="0">
                <a:cs typeface="Aharoni" pitchFamily="2" charset="-79"/>
              </a:rPr>
              <a:t>Sabha</a:t>
            </a:r>
            <a:r>
              <a:rPr lang="en-US" sz="2000" b="1" dirty="0" smtClean="0">
                <a:cs typeface="Aharoni" pitchFamily="2" charset="-79"/>
              </a:rPr>
              <a:t>, the State Legislative Assemblies, Municipalities and Village </a:t>
            </a:r>
            <a:r>
              <a:rPr lang="en-US" sz="2000" b="1" dirty="0" err="1" smtClean="0">
                <a:cs typeface="Aharoni" pitchFamily="2" charset="-79"/>
              </a:rPr>
              <a:t>Panchayants</a:t>
            </a:r>
            <a:r>
              <a:rPr lang="en-US" sz="2000" b="1" dirty="0" smtClean="0">
                <a:cs typeface="Aharoni" pitchFamily="2" charset="-79"/>
              </a:rPr>
              <a:t> are directly elected by the people.</a:t>
            </a:r>
            <a:endParaRPr lang="en-US" sz="2000" b="1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MV Boli" pitchFamily="2" charset="0"/>
                <a:cs typeface="MV Boli" pitchFamily="2" charset="0"/>
              </a:rPr>
              <a:t>Election Machinery:</a:t>
            </a:r>
            <a:endParaRPr lang="en-US" sz="3200" b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4052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+mj-lt"/>
              </a:rPr>
              <a:t>Election Commission of India (ECI)</a:t>
            </a:r>
          </a:p>
          <a:p>
            <a:r>
              <a:rPr lang="en-US" sz="2000" b="1" dirty="0" smtClean="0">
                <a:latin typeface="+mj-lt"/>
              </a:rPr>
              <a:t>Chief Electoral Officer (CEO)</a:t>
            </a:r>
          </a:p>
          <a:p>
            <a:r>
              <a:rPr lang="en-US" sz="2000" b="1" dirty="0" smtClean="0">
                <a:latin typeface="+mj-lt"/>
              </a:rPr>
              <a:t>District Election Officer (DEO)</a:t>
            </a:r>
          </a:p>
          <a:p>
            <a:r>
              <a:rPr lang="en-US" sz="2000" b="1" dirty="0" smtClean="0">
                <a:latin typeface="+mj-lt"/>
              </a:rPr>
              <a:t>Returning Officer (RO)</a:t>
            </a:r>
          </a:p>
          <a:p>
            <a:r>
              <a:rPr lang="en-US" sz="2000" b="1" dirty="0" smtClean="0">
                <a:latin typeface="+mj-lt"/>
              </a:rPr>
              <a:t>Electoral Registration Officer (ERO)</a:t>
            </a:r>
          </a:p>
          <a:p>
            <a:r>
              <a:rPr lang="en-US" sz="2000" b="1" dirty="0" smtClean="0">
                <a:latin typeface="+mj-lt"/>
              </a:rPr>
              <a:t>Presiding Officer </a:t>
            </a:r>
          </a:p>
          <a:p>
            <a:r>
              <a:rPr lang="en-US" sz="2000" b="1" dirty="0" smtClean="0">
                <a:latin typeface="+mj-lt"/>
              </a:rPr>
              <a:t>Observers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MV Boli" pitchFamily="2" charset="0"/>
                <a:cs typeface="MV Boli" pitchFamily="2" charset="0"/>
              </a:rPr>
              <a:t>Election Process:</a:t>
            </a:r>
            <a:endParaRPr lang="en-US" sz="2800" b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762000"/>
            <a:ext cx="5257800" cy="58674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en-US" sz="2400" b="1" dirty="0" smtClean="0"/>
          </a:p>
          <a:p>
            <a:pPr algn="just"/>
            <a:r>
              <a:rPr lang="en-US" sz="2400" b="1" dirty="0" smtClean="0"/>
              <a:t>Schedule of Election</a:t>
            </a:r>
          </a:p>
          <a:p>
            <a:pPr algn="just"/>
            <a:r>
              <a:rPr lang="en-US" sz="2400" b="1" dirty="0" smtClean="0"/>
              <a:t>Delimitation of constituencies</a:t>
            </a:r>
          </a:p>
          <a:p>
            <a:pPr algn="just"/>
            <a:r>
              <a:rPr lang="en-US" sz="2400" b="1" dirty="0" smtClean="0"/>
              <a:t>Preparation of Electoral rolls</a:t>
            </a:r>
          </a:p>
          <a:p>
            <a:pPr algn="just"/>
            <a:r>
              <a:rPr lang="en-US" sz="2400" b="1" dirty="0" smtClean="0"/>
              <a:t>Notification of elections and appointment of Returning Officers and other staff</a:t>
            </a:r>
          </a:p>
          <a:p>
            <a:pPr algn="just"/>
            <a:r>
              <a:rPr lang="en-US" sz="2400" b="1" dirty="0" smtClean="0"/>
              <a:t>Filling of nomination papers</a:t>
            </a:r>
          </a:p>
          <a:p>
            <a:pPr algn="just"/>
            <a:r>
              <a:rPr lang="en-US" sz="2400" b="1" dirty="0" smtClean="0"/>
              <a:t>Scrutiny of nomination papers</a:t>
            </a:r>
          </a:p>
          <a:p>
            <a:pPr algn="just"/>
            <a:r>
              <a:rPr lang="en-US" sz="2400" b="1" dirty="0" smtClean="0"/>
              <a:t>Withdrawal of nominations</a:t>
            </a:r>
          </a:p>
          <a:p>
            <a:pPr algn="just"/>
            <a:r>
              <a:rPr lang="en-US" sz="2400" b="1" dirty="0" smtClean="0"/>
              <a:t>Election Campaigns</a:t>
            </a:r>
          </a:p>
          <a:p>
            <a:pPr algn="just"/>
            <a:r>
              <a:rPr lang="en-US" sz="2400" b="1" dirty="0" smtClean="0"/>
              <a:t>Polling of votes</a:t>
            </a:r>
          </a:p>
          <a:p>
            <a:pPr algn="just"/>
            <a:r>
              <a:rPr lang="en-US" sz="2400" b="1" dirty="0" smtClean="0"/>
              <a:t>Voting Procedure</a:t>
            </a:r>
          </a:p>
          <a:p>
            <a:pPr algn="just"/>
            <a:r>
              <a:rPr lang="en-US" sz="2400" b="1" dirty="0" smtClean="0"/>
              <a:t>Counting of Votes</a:t>
            </a:r>
          </a:p>
          <a:p>
            <a:pPr algn="just"/>
            <a:r>
              <a:rPr lang="en-US" sz="2400" b="1" dirty="0" smtClean="0"/>
              <a:t>Declaration of result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g\Downloads\Electoral-System-Info-1-01-0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7620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MV Boli" pitchFamily="2" charset="0"/>
                <a:cs typeface="MV Boli" pitchFamily="2" charset="0"/>
              </a:rPr>
              <a:t>Election Campaign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Content Placeholder 4" descr="IMG-20181208-WA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2895600" cy="2171700"/>
          </a:xfrm>
        </p:spPr>
      </p:pic>
      <p:pic>
        <p:nvPicPr>
          <p:cNvPr id="6" name="Content Placeholder 5" descr="ys jagan election meeting In Guntur Photo Gallery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57600" y="990600"/>
            <a:ext cx="3539821" cy="2590800"/>
          </a:xfrm>
        </p:spPr>
      </p:pic>
      <p:pic>
        <p:nvPicPr>
          <p:cNvPr id="7" name="Picture 6" descr="50e9d5cd43def7c4b0232cd5aac0e2c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86200"/>
            <a:ext cx="2755661" cy="1752600"/>
          </a:xfrm>
          <a:prstGeom prst="rect">
            <a:avLst/>
          </a:prstGeom>
        </p:spPr>
      </p:pic>
      <p:pic>
        <p:nvPicPr>
          <p:cNvPr id="8" name="Picture 7" descr="1000x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4343400"/>
            <a:ext cx="2972600" cy="1982724"/>
          </a:xfrm>
          <a:prstGeom prst="rect">
            <a:avLst/>
          </a:prstGeom>
        </p:spPr>
      </p:pic>
      <p:pic>
        <p:nvPicPr>
          <p:cNvPr id="9" name="Picture 8" descr="india-elections-op_2862574b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3886200"/>
            <a:ext cx="2946400" cy="18391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MV Boli" pitchFamily="2" charset="0"/>
                <a:cs typeface="MV Boli" pitchFamily="2" charset="0"/>
              </a:rPr>
              <a:t>Voting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Voting is done by secret ballot.</a:t>
            </a:r>
          </a:p>
          <a:p>
            <a:pPr algn="just"/>
            <a:r>
              <a:rPr lang="en-US" dirty="0" smtClean="0"/>
              <a:t>Polling Stations are set up usually in public institutions such as schools and community halls.</a:t>
            </a:r>
          </a:p>
          <a:p>
            <a:pPr algn="just">
              <a:lnSpc>
                <a:spcPct val="110000"/>
              </a:lnSpc>
            </a:pPr>
            <a:r>
              <a:rPr lang="en-US" dirty="0" smtClean="0"/>
              <a:t>To enable as many electors as 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dirty="0" smtClean="0"/>
              <a:t>    possible to vote, the 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dirty="0" smtClean="0"/>
              <a:t>    officials of Election 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dirty="0" smtClean="0"/>
              <a:t>    Commission try to ensure 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dirty="0" smtClean="0"/>
              <a:t>    that there is a polling station 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dirty="0" smtClean="0"/>
              <a:t>    within 2kms of every voter.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 On entering the polling station, the elector is checked against the electoral roll and allowed to vote in the EVM.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endParaRPr lang="en-US" dirty="0" smtClean="0"/>
          </a:p>
          <a:p>
            <a:pPr>
              <a:lnSpc>
                <a:spcPct val="11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609600"/>
            <a:ext cx="83820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Supervising Elections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 Election Commission appoints a large number of observers to ensure that the election is conducted fairly.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Counting of Votes: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the polling has finished, the votes are counted under the supervision of Returning Officers and Observers appointed by the Election Commission.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676</TotalTime>
  <Words>747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Slide 1</vt:lpstr>
      <vt:lpstr>Slide 2</vt:lpstr>
      <vt:lpstr>ABC of Indian Election:</vt:lpstr>
      <vt:lpstr>Election Machinery:</vt:lpstr>
      <vt:lpstr>Election Process:</vt:lpstr>
      <vt:lpstr>Slide 6</vt:lpstr>
      <vt:lpstr>Election Campaign:</vt:lpstr>
      <vt:lpstr>Voting:</vt:lpstr>
      <vt:lpstr>Slide 9</vt:lpstr>
      <vt:lpstr>Voting Machineries:</vt:lpstr>
      <vt:lpstr>Slide 11</vt:lpstr>
      <vt:lpstr> Symbols:</vt:lpstr>
      <vt:lpstr>Slide 13</vt:lpstr>
      <vt:lpstr>Articles related to Elections at a glance:</vt:lpstr>
      <vt:lpstr>Electoral Reforms:</vt:lpstr>
      <vt:lpstr>Slide 16</vt:lpstr>
      <vt:lpstr>Slide 17</vt:lpstr>
      <vt:lpstr>Conclusion:</vt:lpstr>
      <vt:lpstr>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dg</dc:creator>
  <cp:lastModifiedBy>dg</cp:lastModifiedBy>
  <cp:revision>40</cp:revision>
  <dcterms:created xsi:type="dcterms:W3CDTF">2020-10-04T11:57:02Z</dcterms:created>
  <dcterms:modified xsi:type="dcterms:W3CDTF">2022-12-08T16:40:32Z</dcterms:modified>
</cp:coreProperties>
</file>