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65" r:id="rId5"/>
    <p:sldId id="268" r:id="rId6"/>
    <p:sldId id="267" r:id="rId7"/>
    <p:sldId id="269" r:id="rId8"/>
    <p:sldId id="258" r:id="rId9"/>
    <p:sldId id="259" r:id="rId10"/>
    <p:sldId id="260" r:id="rId11"/>
    <p:sldId id="261" r:id="rId12"/>
    <p:sldId id="262" r:id="rId13"/>
    <p:sldId id="263" r:id="rId14"/>
    <p:sldId id="264"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0" autoAdjust="0"/>
    <p:restoredTop sz="94752" autoAdjust="0"/>
  </p:normalViewPr>
  <p:slideViewPr>
    <p:cSldViewPr>
      <p:cViewPr varScale="1">
        <p:scale>
          <a:sx n="69" d="100"/>
          <a:sy n="69" d="100"/>
        </p:scale>
        <p:origin x="-13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EAC7954-3199-4245-AFC9-FBFD10F2E7BC}" type="datetimeFigureOut">
              <a:rPr lang="en-US" smtClean="0"/>
              <a:pPr/>
              <a:t>12/8/2022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A855438-B670-4160-B9D5-0FDE740056B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AC7954-3199-4245-AFC9-FBFD10F2E7BC}" type="datetimeFigureOut">
              <a:rPr lang="en-US" smtClean="0"/>
              <a:pPr/>
              <a:t>12/8/2022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855438-B670-4160-B9D5-0FDE740056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EAC7954-3199-4245-AFC9-FBFD10F2E7BC}" type="datetimeFigureOut">
              <a:rPr lang="en-US" smtClean="0"/>
              <a:pPr/>
              <a:t>12/8/2022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A855438-B670-4160-B9D5-0FDE740056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AC7954-3199-4245-AFC9-FBFD10F2E7BC}" type="datetimeFigureOut">
              <a:rPr lang="en-US" smtClean="0"/>
              <a:pPr/>
              <a:t>12/8/2022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855438-B670-4160-B9D5-0FDE740056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EAC7954-3199-4245-AFC9-FBFD10F2E7BC}" type="datetimeFigureOut">
              <a:rPr lang="en-US" smtClean="0"/>
              <a:pPr/>
              <a:t>12/8/2022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A855438-B670-4160-B9D5-0FDE740056B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AC7954-3199-4245-AFC9-FBFD10F2E7BC}" type="datetimeFigureOut">
              <a:rPr lang="en-US" smtClean="0"/>
              <a:pPr/>
              <a:t>12/8/2022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A855438-B670-4160-B9D5-0FDE740056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EAC7954-3199-4245-AFC9-FBFD10F2E7BC}" type="datetimeFigureOut">
              <a:rPr lang="en-US" smtClean="0"/>
              <a:pPr/>
              <a:t>12/8/2022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A855438-B670-4160-B9D5-0FDE740056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EAC7954-3199-4245-AFC9-FBFD10F2E7BC}" type="datetimeFigureOut">
              <a:rPr lang="en-US" smtClean="0"/>
              <a:pPr/>
              <a:t>12/8/2022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A855438-B670-4160-B9D5-0FDE740056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EAC7954-3199-4245-AFC9-FBFD10F2E7BC}" type="datetimeFigureOut">
              <a:rPr lang="en-US" smtClean="0"/>
              <a:pPr/>
              <a:t>12/8/2022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2A855438-B670-4160-B9D5-0FDE740056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AC7954-3199-4245-AFC9-FBFD10F2E7BC}" type="datetimeFigureOut">
              <a:rPr lang="en-US" smtClean="0"/>
              <a:pPr/>
              <a:t>12/8/2022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A855438-B670-4160-B9D5-0FDE740056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EAC7954-3199-4245-AFC9-FBFD10F2E7BC}" type="datetimeFigureOut">
              <a:rPr lang="en-US" smtClean="0"/>
              <a:pPr/>
              <a:t>12/8/2022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A855438-B670-4160-B9D5-0FDE740056BE}"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EAC7954-3199-4245-AFC9-FBFD10F2E7BC}" type="datetimeFigureOut">
              <a:rPr lang="en-US" smtClean="0"/>
              <a:pPr/>
              <a:t>12/8/2022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A855438-B670-4160-B9D5-0FDE740056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304800"/>
            <a:ext cx="6096000" cy="5181600"/>
          </a:xfrm>
        </p:spPr>
        <p:txBody>
          <a:bodyPr/>
          <a:lstStyle/>
          <a:p>
            <a:r>
              <a:rPr lang="en-US" sz="2000" smtClean="0"/>
              <a:t>A FIELD STUDY RESEARCH PROJECT FOR THE CLASS OF 5</a:t>
            </a:r>
            <a:r>
              <a:rPr lang="en-US" sz="2000" baseline="30000" smtClean="0"/>
              <a:t>TH</a:t>
            </a:r>
            <a:r>
              <a:rPr lang="en-US" sz="2000" smtClean="0"/>
              <a:t> SEM SEC </a:t>
            </a:r>
            <a:br>
              <a:rPr lang="en-US" sz="2000" smtClean="0"/>
            </a:br>
            <a:r>
              <a:rPr lang="en-US" sz="2000" smtClean="0"/>
              <a:t>PAPER: PUBLIC OPINION AND SURVEY RESEARCH</a:t>
            </a:r>
            <a:br>
              <a:rPr lang="en-US" sz="2000" smtClean="0"/>
            </a:br>
            <a:r>
              <a:rPr lang="en-US" sz="2000" smtClean="0"/>
              <a:t/>
            </a:r>
            <a:br>
              <a:rPr lang="en-US" sz="2000" smtClean="0"/>
            </a:br>
            <a:r>
              <a:rPr lang="en-US" sz="2000" smtClean="0"/>
              <a:t/>
            </a:r>
            <a:br>
              <a:rPr lang="en-US" sz="2000" smtClean="0"/>
            </a:br>
            <a:r>
              <a:rPr lang="en-US" sz="2000" smtClean="0"/>
              <a:t/>
            </a:r>
            <a:br>
              <a:rPr lang="en-US" sz="2000" smtClean="0"/>
            </a:br>
            <a:r>
              <a:rPr lang="en-US" sz="2000" smtClean="0"/>
              <a:t/>
            </a:r>
            <a:br>
              <a:rPr lang="en-US" sz="2000" smtClean="0"/>
            </a:br>
            <a:r>
              <a:rPr lang="en-US" sz="2000" smtClean="0"/>
              <a:t/>
            </a:r>
            <a:br>
              <a:rPr lang="en-US" sz="2000" smtClean="0"/>
            </a:br>
            <a:r>
              <a:rPr lang="en-US" sz="2000" smtClean="0"/>
              <a:t/>
            </a:r>
            <a:br>
              <a:rPr lang="en-US" sz="2000" smtClean="0"/>
            </a:br>
            <a:r>
              <a:rPr lang="en-US" sz="2000" smtClean="0"/>
              <a:t>‘’FLOOD DISASTER</a:t>
            </a:r>
            <a:r>
              <a:rPr lang="en-US" sz="2000" dirty="0" smtClean="0"/>
              <a:t>: CAUSES, EFFECTS AND REMEDIAL MEASURES- </a:t>
            </a:r>
            <a:br>
              <a:rPr lang="en-US" sz="2000" dirty="0" smtClean="0"/>
            </a:br>
            <a:r>
              <a:rPr lang="en-US" sz="2000" dirty="0" smtClean="0"/>
              <a:t>A CASE STUDY IN KAMPUR </a:t>
            </a:r>
            <a:r>
              <a:rPr lang="en-US" sz="2000" smtClean="0"/>
              <a:t>REVENUE CIRCLE’’</a:t>
            </a:r>
            <a:r>
              <a:rPr lang="en-US" smtClean="0"/>
              <a:t>  </a:t>
            </a:r>
            <a:r>
              <a:rPr lang="en-US" dirty="0" smtClean="0"/>
              <a:t/>
            </a:r>
            <a:br>
              <a:rPr lang="en-US" dirty="0" smtClean="0"/>
            </a:br>
            <a:endParaRPr lang="en-US" dirty="0"/>
          </a:p>
        </p:txBody>
      </p:sp>
      <p:sp>
        <p:nvSpPr>
          <p:cNvPr id="3" name="Subtitle 2"/>
          <p:cNvSpPr>
            <a:spLocks noGrp="1"/>
          </p:cNvSpPr>
          <p:nvPr>
            <p:ph type="subTitle" idx="1"/>
          </p:nvPr>
        </p:nvSpPr>
        <p:spPr>
          <a:xfrm>
            <a:off x="3657600" y="5334000"/>
            <a:ext cx="5114778" cy="1101248"/>
          </a:xfrm>
        </p:spPr>
        <p:txBody>
          <a:bodyPr>
            <a:normAutofit/>
          </a:bodyPr>
          <a:lstStyle/>
          <a:p>
            <a:r>
              <a:rPr lang="en-US" sz="1200" b="1" dirty="0" smtClean="0"/>
              <a:t>DR</a:t>
            </a:r>
            <a:r>
              <a:rPr lang="en-US" sz="1200" b="1" dirty="0" smtClean="0"/>
              <a:t>. PRANAMI LASKAR</a:t>
            </a:r>
            <a:endParaRPr lang="en-US" sz="1200" dirty="0" smtClean="0"/>
          </a:p>
          <a:p>
            <a:r>
              <a:rPr lang="en-US" sz="1400" dirty="0" smtClean="0"/>
              <a:t>Department of Political Science,</a:t>
            </a:r>
          </a:p>
          <a:p>
            <a:r>
              <a:rPr lang="en-US" sz="1400" dirty="0" smtClean="0"/>
              <a:t> </a:t>
            </a:r>
            <a:r>
              <a:rPr lang="en-US" sz="1400" dirty="0" smtClean="0"/>
              <a:t>Dr. BKB College, </a:t>
            </a:r>
            <a:r>
              <a:rPr lang="en-US" sz="1400" smtClean="0"/>
              <a:t>Puranigudam</a:t>
            </a:r>
            <a:endParaRPr lang="en-US" sz="1400"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A relatively new type of hazard is caused due to normal breaching of embankments and cuts by the miscreants and river dam which causes sudden flood due to opening of the dam.</a:t>
            </a:r>
          </a:p>
          <a:p>
            <a:pPr algn="just"/>
            <a:r>
              <a:rPr lang="en-US" dirty="0" smtClean="0"/>
              <a:t>Relief distribution is found not to </a:t>
            </a:r>
            <a:r>
              <a:rPr lang="en-US" dirty="0" err="1" smtClean="0"/>
              <a:t>tibe</a:t>
            </a:r>
            <a:r>
              <a:rPr lang="en-US" dirty="0" smtClean="0"/>
              <a:t> proportionate to the size of population affected by floods in different parts of the study area. A number of problems are found in damage assessment and relief distribution procedures. </a:t>
            </a:r>
          </a:p>
          <a:p>
            <a:pPr algn="just"/>
            <a:r>
              <a:rPr lang="en-US" dirty="0" smtClean="0"/>
              <a:t> Besides the study indicates that embankments and river dam are the major cause of recent flood hazard.</a:t>
            </a:r>
          </a:p>
          <a:p>
            <a:pPr algn="just"/>
            <a:r>
              <a:rPr lang="en-US" dirty="0" smtClean="0"/>
              <a:t>Extensive </a:t>
            </a:r>
            <a:r>
              <a:rPr lang="en-US" dirty="0" err="1" smtClean="0"/>
              <a:t>Jhum</a:t>
            </a:r>
            <a:r>
              <a:rPr lang="en-US" dirty="0" smtClean="0"/>
              <a:t> cultivation in the N.C. Hills and </a:t>
            </a:r>
            <a:r>
              <a:rPr lang="en-US" dirty="0" err="1" smtClean="0"/>
              <a:t>Karbi-Anglong</a:t>
            </a:r>
            <a:r>
              <a:rPr lang="en-US" dirty="0" smtClean="0"/>
              <a:t> hills has led to degradation of forest cover in the catchments area of </a:t>
            </a:r>
            <a:r>
              <a:rPr lang="en-US" dirty="0" err="1" smtClean="0"/>
              <a:t>Kapili</a:t>
            </a:r>
            <a:r>
              <a:rPr lang="en-US" dirty="0" smtClean="0"/>
              <a:t> river. A major negative impact of drastic removal and degradation of forest cover is the increase in peak discharge of the </a:t>
            </a:r>
            <a:r>
              <a:rPr lang="en-US" dirty="0" err="1" smtClean="0"/>
              <a:t>Kapili</a:t>
            </a:r>
            <a:r>
              <a:rPr lang="en-US" dirty="0" smtClean="0"/>
              <a:t> River.</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65760"/>
          </a:xfrm>
        </p:spPr>
        <p:txBody>
          <a:bodyPr>
            <a:normAutofit fontScale="90000"/>
          </a:bodyPr>
          <a:lstStyle/>
          <a:p>
            <a:endParaRPr lang="en-US" dirty="0"/>
          </a:p>
        </p:txBody>
      </p:sp>
      <p:sp>
        <p:nvSpPr>
          <p:cNvPr id="3" name="Content Placeholder 2"/>
          <p:cNvSpPr>
            <a:spLocks noGrp="1"/>
          </p:cNvSpPr>
          <p:nvPr>
            <p:ph idx="1"/>
          </p:nvPr>
        </p:nvSpPr>
        <p:spPr>
          <a:xfrm>
            <a:off x="533400" y="762000"/>
            <a:ext cx="7239000" cy="6096000"/>
          </a:xfrm>
        </p:spPr>
        <p:txBody>
          <a:bodyPr>
            <a:normAutofit/>
          </a:bodyPr>
          <a:lstStyle/>
          <a:p>
            <a:pPr algn="just"/>
            <a:r>
              <a:rPr lang="en-US" sz="2000" dirty="0" smtClean="0"/>
              <a:t>The large number of wetlands used to provide cushioning effect on floods but due to encroachment and reclamation in recent years these wetlands is greatly affected. The </a:t>
            </a:r>
            <a:r>
              <a:rPr lang="en-US" sz="2000" dirty="0" err="1" smtClean="0"/>
              <a:t>Kapili</a:t>
            </a:r>
            <a:r>
              <a:rPr lang="en-US" sz="2000" dirty="0" smtClean="0"/>
              <a:t> River and the tributaries </a:t>
            </a:r>
            <a:r>
              <a:rPr lang="en-US" sz="2000" dirty="0" err="1" smtClean="0"/>
              <a:t>Borpani</a:t>
            </a:r>
            <a:r>
              <a:rPr lang="en-US" sz="2000" dirty="0" smtClean="0"/>
              <a:t> and </a:t>
            </a:r>
            <a:r>
              <a:rPr lang="en-US" sz="2000" dirty="0" err="1" smtClean="0"/>
              <a:t>Haria</a:t>
            </a:r>
            <a:r>
              <a:rPr lang="en-US" sz="2000" dirty="0" smtClean="0"/>
              <a:t> River their combined activities are responsible for flood and inundation in the study area. </a:t>
            </a:r>
          </a:p>
          <a:p>
            <a:pPr algn="just"/>
            <a:r>
              <a:rPr lang="en-US" sz="2000" dirty="0" smtClean="0"/>
              <a:t> Increase in population has led to the increase of flood hazard.</a:t>
            </a:r>
          </a:p>
          <a:p>
            <a:pPr algn="just"/>
            <a:r>
              <a:rPr lang="en-US" sz="2000" dirty="0" smtClean="0"/>
              <a:t>There are a number of causes of backline migration of the </a:t>
            </a:r>
            <a:r>
              <a:rPr lang="en-US" sz="2000" dirty="0" err="1" smtClean="0"/>
              <a:t>Kapili</a:t>
            </a:r>
            <a:r>
              <a:rPr lang="en-US" sz="2000" dirty="0" smtClean="0"/>
              <a:t> river. For example- (</a:t>
            </a:r>
            <a:r>
              <a:rPr lang="en-US" sz="2000" dirty="0" err="1" smtClean="0"/>
              <a:t>i</a:t>
            </a:r>
            <a:r>
              <a:rPr lang="en-US" sz="2000" dirty="0" smtClean="0"/>
              <a:t>) sudden variation of slope of rivers on entering the study area after traversing the hilly tract. (ii) High slumping intensity of bank lines. (iii) Development of gullies near </a:t>
            </a:r>
            <a:r>
              <a:rPr lang="en-US" sz="2000" dirty="0" err="1" smtClean="0"/>
              <a:t>Kampur</a:t>
            </a:r>
            <a:r>
              <a:rPr lang="en-US" sz="2000" dirty="0" smtClean="0"/>
              <a:t> and </a:t>
            </a:r>
            <a:r>
              <a:rPr lang="en-US" sz="2000" dirty="0" err="1" smtClean="0"/>
              <a:t>Jugijan</a:t>
            </a:r>
            <a:r>
              <a:rPr lang="en-US" sz="2000" dirty="0" smtClean="0"/>
              <a:t> and (iv) Earthquake of 1950, and (v) Various anthrop gent as well as geo environmental factors.</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Remedial measures:</a:t>
            </a:r>
            <a:endParaRPr lang="en-US" dirty="0"/>
          </a:p>
        </p:txBody>
      </p:sp>
      <p:sp>
        <p:nvSpPr>
          <p:cNvPr id="3" name="Content Placeholder 2"/>
          <p:cNvSpPr>
            <a:spLocks noGrp="1"/>
          </p:cNvSpPr>
          <p:nvPr>
            <p:ph idx="1"/>
          </p:nvPr>
        </p:nvSpPr>
        <p:spPr>
          <a:xfrm>
            <a:off x="457200" y="1295400"/>
            <a:ext cx="7239000" cy="5160336"/>
          </a:xfrm>
        </p:spPr>
        <p:txBody>
          <a:bodyPr>
            <a:normAutofit fontScale="92500" lnSpcReduction="20000"/>
          </a:bodyPr>
          <a:lstStyle/>
          <a:p>
            <a:pPr algn="just"/>
            <a:r>
              <a:rPr lang="en-US" sz="2400" dirty="0" smtClean="0"/>
              <a:t>The first and foremost step to control floods is to look into their basic cause which is perhaps the high intensity rainfall and resultant surface runoff. Man cannot stop high intensity rainfall and there is no need at all to interfere with natural processes. To delay the return of surface run of can be achieved by large scale reforestation and </a:t>
            </a:r>
            <a:r>
              <a:rPr lang="en-US" sz="2400" dirty="0" err="1" smtClean="0"/>
              <a:t>afforesration</a:t>
            </a:r>
            <a:r>
              <a:rPr lang="en-US" sz="2400" dirty="0" smtClean="0"/>
              <a:t> in the hilly course catchment areas. This can effectively reduce the frequency and dimension of floods in the area. </a:t>
            </a:r>
          </a:p>
          <a:p>
            <a:pPr algn="just"/>
            <a:r>
              <a:rPr lang="en-US" sz="2400" dirty="0" smtClean="0"/>
              <a:t>Construction of embankment in a planned manner in some selected flood affected areas only.</a:t>
            </a:r>
          </a:p>
          <a:p>
            <a:pPr algn="just"/>
            <a:r>
              <a:rPr lang="en-US" sz="2400" dirty="0" smtClean="0"/>
              <a:t> Controlling the major rivers by constructing reservoirs Such storage reservoirs impound enormous volume of water during flood period and these reservoirs reduce the volume of water of the rivers and also provide water for.</a:t>
            </a:r>
          </a:p>
          <a:p>
            <a:pPr algn="just"/>
            <a:r>
              <a:rPr lang="en-US" sz="2400" dirty="0" smtClean="0"/>
              <a:t> Checking bank erosion.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
            <a:ext cx="7239000" cy="1143000"/>
          </a:xfrm>
        </p:spPr>
        <p:txBody>
          <a:bodyPr>
            <a:normAutofit/>
          </a:bodyPr>
          <a:lstStyle/>
          <a:p>
            <a:endParaRPr lang="en-US" sz="2000" dirty="0"/>
          </a:p>
        </p:txBody>
      </p:sp>
      <p:sp>
        <p:nvSpPr>
          <p:cNvPr id="3" name="Content Placeholder 2"/>
          <p:cNvSpPr>
            <a:spLocks noGrp="1"/>
          </p:cNvSpPr>
          <p:nvPr>
            <p:ph idx="1"/>
          </p:nvPr>
        </p:nvSpPr>
        <p:spPr>
          <a:xfrm>
            <a:off x="381000" y="838200"/>
            <a:ext cx="7239000" cy="6019800"/>
          </a:xfrm>
        </p:spPr>
        <p:txBody>
          <a:bodyPr>
            <a:normAutofit/>
          </a:bodyPr>
          <a:lstStyle/>
          <a:p>
            <a:pPr algn="just"/>
            <a:r>
              <a:rPr lang="en-US" dirty="0" smtClean="0"/>
              <a:t> </a:t>
            </a:r>
            <a:r>
              <a:rPr lang="en-US" sz="2200" dirty="0" smtClean="0"/>
              <a:t>Flood-diversion systems imply diversion of flood water in low-lying areas, depression, etc.</a:t>
            </a:r>
          </a:p>
          <a:p>
            <a:pPr algn="just"/>
            <a:r>
              <a:rPr lang="en-US" sz="2200" dirty="0" smtClean="0"/>
              <a:t> Construction of drainage channels, culverts and sluice gates wherever necessary.</a:t>
            </a:r>
          </a:p>
          <a:p>
            <a:pPr algn="just"/>
            <a:r>
              <a:rPr lang="en-US" sz="2200" dirty="0" smtClean="0"/>
              <a:t> Construction of raised platforms near the flood prone area for taking shelter in the period of high flood. </a:t>
            </a:r>
          </a:p>
          <a:p>
            <a:pPr algn="just"/>
            <a:r>
              <a:rPr lang="en-US" sz="2200" dirty="0" smtClean="0"/>
              <a:t> Flood control organization and flood forecasting and warning system should be develop in this area reduce danger from flood.</a:t>
            </a:r>
          </a:p>
          <a:p>
            <a:pPr algn="just"/>
            <a:r>
              <a:rPr lang="en-US" sz="2200" dirty="0" smtClean="0"/>
              <a:t> It is necessary to aware the people of flood prone areas about the alarming system and about the necessary precautions before coming flood.</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a:xfrm>
            <a:off x="457200" y="838200"/>
            <a:ext cx="7239000" cy="5617536"/>
          </a:xfrm>
        </p:spPr>
        <p:txBody>
          <a:bodyPr>
            <a:normAutofit/>
          </a:bodyPr>
          <a:lstStyle/>
          <a:p>
            <a:pPr algn="just"/>
            <a:r>
              <a:rPr lang="en-US" sz="2000" dirty="0" smtClean="0"/>
              <a:t>On the basis of the above discussion it is found that flood problem in </a:t>
            </a:r>
            <a:r>
              <a:rPr lang="en-US" sz="2000" dirty="0" err="1" smtClean="0"/>
              <a:t>Kampur</a:t>
            </a:r>
            <a:r>
              <a:rPr lang="en-US" sz="2000" dirty="0" smtClean="0"/>
              <a:t> circle stands as hindrance in the development of the area. </a:t>
            </a:r>
          </a:p>
          <a:p>
            <a:pPr algn="just"/>
            <a:r>
              <a:rPr lang="en-US" sz="2000" dirty="0" smtClean="0"/>
              <a:t>The flood and its related problems created by the rivers should be considered with great importance. It is obvious that this area had been known as a developed area since time immemorial. Due to recurring flood this area losses its past glory and various types of problems  have been occurred. </a:t>
            </a:r>
          </a:p>
          <a:p>
            <a:pPr algn="just"/>
            <a:r>
              <a:rPr lang="en-US" sz="2000" dirty="0" smtClean="0"/>
              <a:t>So it is necessary to study in details about flood hazard and to mitigate the problems. All sectors i.e. Government, Nongovernmental organizations, civil society organizations as well as common people and associated departments should come forward to take necessary steps for the permanent solution of this hazardous problem</a:t>
            </a:r>
            <a:r>
              <a:rPr lang="en-US" dirty="0" smtClean="0"/>
              <a:t>.</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smtClean="0"/>
              <a:t>THANK YOU</a:t>
            </a:r>
            <a:endParaRPr lang="en-US" sz="7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a:bodyPr>
          <a:lstStyle/>
          <a:p>
            <a:r>
              <a:rPr lang="en-US" sz="2400" dirty="0" smtClean="0"/>
              <a:t>Introduction:</a:t>
            </a:r>
            <a:endParaRPr lang="en-US" sz="2400" dirty="0"/>
          </a:p>
        </p:txBody>
      </p:sp>
      <p:sp>
        <p:nvSpPr>
          <p:cNvPr id="3" name="Content Placeholder 2"/>
          <p:cNvSpPr>
            <a:spLocks noGrp="1"/>
          </p:cNvSpPr>
          <p:nvPr>
            <p:ph idx="1"/>
          </p:nvPr>
        </p:nvSpPr>
        <p:spPr>
          <a:xfrm>
            <a:off x="457200" y="914400"/>
            <a:ext cx="7239000" cy="5541336"/>
          </a:xfrm>
        </p:spPr>
        <p:txBody>
          <a:bodyPr>
            <a:normAutofit/>
          </a:bodyPr>
          <a:lstStyle/>
          <a:p>
            <a:pPr algn="just"/>
            <a:r>
              <a:rPr lang="en-US" sz="1800" dirty="0" smtClean="0"/>
              <a:t>Flood simply means the overflow of water from any water body due to many reasons i.e. excess rainfall or melting of snow or any other causes in its catchment.</a:t>
            </a:r>
          </a:p>
          <a:p>
            <a:pPr algn="just"/>
            <a:r>
              <a:rPr lang="en-US" sz="1800" dirty="0" smtClean="0"/>
              <a:t>It may be pointed out that flood is a natural phenomenon but it becomes hazard when it causes collossal loss to lives and property.</a:t>
            </a:r>
          </a:p>
          <a:p>
            <a:pPr algn="just"/>
            <a:r>
              <a:rPr lang="en-US" sz="1800" dirty="0" smtClean="0"/>
              <a:t>As a river oriented state , Assam is regularly subjected to flood hazard. It causes immense destruction of crops, property and lives in the state.</a:t>
            </a:r>
          </a:p>
          <a:p>
            <a:pPr algn="just"/>
            <a:r>
              <a:rPr lang="en-US" sz="1800" dirty="0" smtClean="0"/>
              <a:t>Among all the flood affected districts of Assam, </a:t>
            </a:r>
            <a:r>
              <a:rPr lang="en-US" sz="1800" dirty="0" err="1" smtClean="0"/>
              <a:t>Nagaon</a:t>
            </a:r>
            <a:r>
              <a:rPr lang="en-US" sz="1800" dirty="0" smtClean="0"/>
              <a:t> is one of the flood prone districts. In </a:t>
            </a:r>
            <a:r>
              <a:rPr lang="en-US" sz="1800" dirty="0" err="1" smtClean="0"/>
              <a:t>Nagaon</a:t>
            </a:r>
            <a:r>
              <a:rPr lang="en-US" sz="1800" dirty="0" smtClean="0"/>
              <a:t> district the river Brahmaputra, </a:t>
            </a:r>
            <a:r>
              <a:rPr lang="en-US" sz="1800" dirty="0" err="1" smtClean="0"/>
              <a:t>Kapili</a:t>
            </a:r>
            <a:r>
              <a:rPr lang="en-US" sz="1800" dirty="0" smtClean="0"/>
              <a:t>, </a:t>
            </a:r>
            <a:r>
              <a:rPr lang="en-US" sz="1800" dirty="0" err="1" smtClean="0"/>
              <a:t>Kolong</a:t>
            </a:r>
            <a:r>
              <a:rPr lang="en-US" sz="1800" dirty="0" smtClean="0"/>
              <a:t> are some main rivers that causes flood havoc in many places in </a:t>
            </a:r>
            <a:r>
              <a:rPr lang="en-US" sz="1800" dirty="0" err="1" smtClean="0"/>
              <a:t>Nagaon</a:t>
            </a:r>
            <a:r>
              <a:rPr lang="en-US" sz="1800" dirty="0" smtClean="0"/>
              <a:t>. </a:t>
            </a:r>
          </a:p>
          <a:p>
            <a:pPr algn="just"/>
            <a:r>
              <a:rPr lang="en-US" sz="1800" dirty="0" err="1" smtClean="0"/>
              <a:t>Kampur</a:t>
            </a:r>
            <a:r>
              <a:rPr lang="en-US" sz="1800" dirty="0" smtClean="0"/>
              <a:t> Province Circle is one of the mostly affected area in the </a:t>
            </a:r>
            <a:r>
              <a:rPr lang="en-US" sz="1800" dirty="0" err="1" smtClean="0"/>
              <a:t>Nagaon</a:t>
            </a:r>
            <a:r>
              <a:rPr lang="en-US" sz="1800" dirty="0" smtClean="0"/>
              <a:t> district.</a:t>
            </a: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algn="just"/>
            <a:r>
              <a:rPr lang="en-US" dirty="0" smtClean="0"/>
              <a:t> </a:t>
            </a:r>
            <a:r>
              <a:rPr lang="en-US" sz="2000" dirty="0" smtClean="0"/>
              <a:t>To find out the causes of flood in </a:t>
            </a:r>
            <a:r>
              <a:rPr lang="en-US" sz="2000" dirty="0" err="1" smtClean="0"/>
              <a:t>Kampur</a:t>
            </a:r>
            <a:r>
              <a:rPr lang="en-US" sz="2000" dirty="0" smtClean="0"/>
              <a:t> revenue circle area.</a:t>
            </a:r>
          </a:p>
          <a:p>
            <a:pPr algn="just"/>
            <a:r>
              <a:rPr lang="en-US" sz="2000" dirty="0" smtClean="0"/>
              <a:t> To observe the influence of flood hazard on the geo-environmental condition.</a:t>
            </a:r>
          </a:p>
          <a:p>
            <a:pPr algn="just"/>
            <a:r>
              <a:rPr lang="en-US" sz="2000" dirty="0" smtClean="0"/>
              <a:t>To assess the impacts of flood on agricultural pattern and productivity.</a:t>
            </a:r>
          </a:p>
          <a:p>
            <a:pPr algn="just"/>
            <a:r>
              <a:rPr lang="en-US" sz="2000" dirty="0" smtClean="0"/>
              <a:t>To analyze the impact of flood on human society.</a:t>
            </a:r>
          </a:p>
          <a:p>
            <a:pPr algn="just"/>
            <a:r>
              <a:rPr lang="en-US" sz="2000" dirty="0" smtClean="0"/>
              <a:t>To suggest the remedial measures to solve the problems and to prevent them</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en-US" sz="2400" dirty="0" smtClean="0">
                <a:cs typeface="Times New Roman" pitchFamily="18" charset="0"/>
              </a:rPr>
              <a:t>METHODOLOGY</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7239000" cy="5312736"/>
          </a:xfrm>
        </p:spPr>
        <p:txBody>
          <a:bodyPr/>
          <a:lstStyle/>
          <a:p>
            <a:pPr algn="just"/>
            <a:r>
              <a:rPr lang="en-US" sz="2000" dirty="0" smtClean="0"/>
              <a:t>The primary data have been collected from the field observation, personal interview. </a:t>
            </a:r>
          </a:p>
          <a:p>
            <a:pPr algn="just"/>
            <a:r>
              <a:rPr lang="en-US" sz="2000" dirty="0" smtClean="0"/>
              <a:t>The secondary data have been collected from </a:t>
            </a:r>
            <a:r>
              <a:rPr lang="en-US" sz="2000" dirty="0" err="1" smtClean="0"/>
              <a:t>Kampur</a:t>
            </a:r>
            <a:r>
              <a:rPr lang="en-US" sz="2000" dirty="0" smtClean="0"/>
              <a:t> revenue circle office and statistical hand book of Govt. of Assam</a:t>
            </a:r>
          </a:p>
          <a:p>
            <a:pPr algn="just"/>
            <a:r>
              <a:rPr lang="en-US" sz="2000" dirty="0" smtClean="0"/>
              <a:t>The information on the past history and physical characteristics of this area have been collected from historical records, relevant books &amp; magazines about </a:t>
            </a:r>
            <a:r>
              <a:rPr lang="en-US" sz="2000" dirty="0" err="1" smtClean="0"/>
              <a:t>Kampur</a:t>
            </a:r>
            <a:r>
              <a:rPr lang="en-US" sz="2000" dirty="0" smtClean="0"/>
              <a:t> revenue circle area and atlases</a:t>
            </a:r>
          </a:p>
          <a:p>
            <a:pPr algn="just"/>
            <a:r>
              <a:rPr lang="en-US" sz="2000" dirty="0" smtClean="0"/>
              <a:t>The data have been analyzed with proper statistical methods and techniques.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en-US" sz="2800" dirty="0" smtClean="0"/>
              <a:t>STUDY AREA:</a:t>
            </a:r>
            <a:endParaRPr lang="en-US" sz="2800" dirty="0"/>
          </a:p>
        </p:txBody>
      </p:sp>
      <p:sp>
        <p:nvSpPr>
          <p:cNvPr id="3" name="Content Placeholder 2"/>
          <p:cNvSpPr>
            <a:spLocks noGrp="1"/>
          </p:cNvSpPr>
          <p:nvPr>
            <p:ph idx="1"/>
          </p:nvPr>
        </p:nvSpPr>
        <p:spPr>
          <a:xfrm>
            <a:off x="457200" y="1219200"/>
            <a:ext cx="7239000" cy="5312736"/>
          </a:xfrm>
        </p:spPr>
        <p:txBody>
          <a:bodyPr>
            <a:normAutofit/>
          </a:bodyPr>
          <a:lstStyle/>
          <a:p>
            <a:pPr algn="just"/>
            <a:r>
              <a:rPr lang="en-US" sz="2000" dirty="0" err="1" smtClean="0"/>
              <a:t>Kampur</a:t>
            </a:r>
            <a:r>
              <a:rPr lang="en-US" sz="2000" dirty="0" smtClean="0"/>
              <a:t> revenue circle is situated in the </a:t>
            </a:r>
            <a:r>
              <a:rPr lang="en-US" sz="2000" dirty="0" err="1" smtClean="0"/>
              <a:t>Nagaon</a:t>
            </a:r>
            <a:r>
              <a:rPr lang="en-US" sz="2000" dirty="0" smtClean="0"/>
              <a:t> district of Assam.</a:t>
            </a:r>
          </a:p>
          <a:p>
            <a:pPr algn="just"/>
            <a:r>
              <a:rPr lang="en-US" sz="2000" dirty="0" smtClean="0"/>
              <a:t> The latitudinal extension of </a:t>
            </a:r>
            <a:r>
              <a:rPr lang="en-US" sz="2000" dirty="0" err="1" smtClean="0"/>
              <a:t>Kampur</a:t>
            </a:r>
            <a:r>
              <a:rPr lang="en-US" sz="2000" dirty="0" smtClean="0"/>
              <a:t> circle is from 25057'N to 26012'N and the longitudinal extension is from 92023'E. </a:t>
            </a:r>
          </a:p>
          <a:p>
            <a:pPr algn="just"/>
            <a:r>
              <a:rPr lang="en-US" sz="2000" dirty="0" smtClean="0"/>
              <a:t>Total land area of </a:t>
            </a:r>
            <a:r>
              <a:rPr lang="en-US" sz="2000" dirty="0" err="1" smtClean="0"/>
              <a:t>Kmpur</a:t>
            </a:r>
            <a:r>
              <a:rPr lang="en-US" sz="2000" dirty="0" smtClean="0"/>
              <a:t> Circle is about 278223 </a:t>
            </a:r>
            <a:r>
              <a:rPr lang="en-US" sz="2000" dirty="0" err="1" smtClean="0"/>
              <a:t>bigha</a:t>
            </a:r>
            <a:r>
              <a:rPr lang="en-US" sz="2000" dirty="0" smtClean="0"/>
              <a:t>. At present </a:t>
            </a:r>
            <a:r>
              <a:rPr lang="en-US" sz="2000" dirty="0" err="1" smtClean="0"/>
              <a:t>Kampur</a:t>
            </a:r>
            <a:r>
              <a:rPr lang="en-US" sz="2000" dirty="0" smtClean="0"/>
              <a:t> revenue circle is constituted of </a:t>
            </a:r>
            <a:r>
              <a:rPr lang="en-US" sz="2000" dirty="0" err="1" smtClean="0"/>
              <a:t>Garubat</a:t>
            </a:r>
            <a:r>
              <a:rPr lang="en-US" sz="2000" dirty="0" smtClean="0"/>
              <a:t> </a:t>
            </a:r>
            <a:r>
              <a:rPr lang="en-US" sz="2000" dirty="0" err="1" smtClean="0"/>
              <a:t>Mouza</a:t>
            </a:r>
            <a:r>
              <a:rPr lang="en-US" sz="2000" dirty="0" smtClean="0"/>
              <a:t>, </a:t>
            </a:r>
            <a:r>
              <a:rPr lang="en-US" sz="2000" dirty="0" err="1" smtClean="0"/>
              <a:t>Jarabari</a:t>
            </a:r>
            <a:r>
              <a:rPr lang="en-US" sz="2000" dirty="0" smtClean="0"/>
              <a:t> </a:t>
            </a:r>
            <a:r>
              <a:rPr lang="en-US" sz="2000" dirty="0" err="1" smtClean="0"/>
              <a:t>Mouza</a:t>
            </a:r>
            <a:r>
              <a:rPr lang="en-US" sz="2000" dirty="0" smtClean="0"/>
              <a:t>, </a:t>
            </a:r>
            <a:r>
              <a:rPr lang="en-US" sz="2000" dirty="0" err="1" smtClean="0"/>
              <a:t>Kampur</a:t>
            </a:r>
            <a:r>
              <a:rPr lang="en-US" sz="2000" dirty="0" smtClean="0"/>
              <a:t> </a:t>
            </a:r>
            <a:r>
              <a:rPr lang="en-US" sz="2000" dirty="0" err="1" smtClean="0"/>
              <a:t>Mouza</a:t>
            </a:r>
            <a:r>
              <a:rPr lang="en-US" sz="2000" dirty="0" smtClean="0"/>
              <a:t>, </a:t>
            </a:r>
            <a:r>
              <a:rPr lang="en-US" sz="2000" dirty="0" err="1" smtClean="0"/>
              <a:t>Kathiatoli</a:t>
            </a:r>
            <a:r>
              <a:rPr lang="en-US" sz="2000" dirty="0" smtClean="0"/>
              <a:t> </a:t>
            </a:r>
            <a:r>
              <a:rPr lang="en-US" sz="2000" dirty="0" err="1" smtClean="0"/>
              <a:t>Mouza</a:t>
            </a:r>
            <a:r>
              <a:rPr lang="en-US" sz="2000" dirty="0" smtClean="0"/>
              <a:t>, a part of </a:t>
            </a:r>
            <a:r>
              <a:rPr lang="en-US" sz="2000" dirty="0" err="1" smtClean="0"/>
              <a:t>Jamunamukh</a:t>
            </a:r>
            <a:r>
              <a:rPr lang="en-US" sz="2000" dirty="0" smtClean="0"/>
              <a:t>, </a:t>
            </a:r>
            <a:r>
              <a:rPr lang="en-US" sz="2000" dirty="0" err="1" smtClean="0"/>
              <a:t>Kandali</a:t>
            </a:r>
            <a:r>
              <a:rPr lang="en-US" sz="2000" dirty="0" smtClean="0"/>
              <a:t> and </a:t>
            </a:r>
            <a:r>
              <a:rPr lang="en-US" sz="2000" dirty="0" err="1" smtClean="0"/>
              <a:t>Pakhimoria</a:t>
            </a:r>
            <a:r>
              <a:rPr lang="en-US" sz="2000" dirty="0" smtClean="0"/>
              <a:t> </a:t>
            </a:r>
            <a:r>
              <a:rPr lang="en-US" sz="2000" dirty="0" err="1" smtClean="0"/>
              <a:t>Mouza</a:t>
            </a:r>
            <a:r>
              <a:rPr lang="en-US" sz="2000" dirty="0" smtClean="0"/>
              <a:t>.</a:t>
            </a:r>
          </a:p>
          <a:p>
            <a:pPr algn="just"/>
            <a:r>
              <a:rPr lang="en-US" sz="2000" dirty="0" smtClean="0"/>
              <a:t>There are all total 300 revenue villages and about five </a:t>
            </a:r>
            <a:r>
              <a:rPr lang="en-US" sz="2000" dirty="0" err="1" smtClean="0"/>
              <a:t>lakhs</a:t>
            </a:r>
            <a:r>
              <a:rPr lang="en-US" sz="2000" dirty="0" smtClean="0"/>
              <a:t> of population in the circle area.</a:t>
            </a:r>
          </a:p>
          <a:p>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US" sz="2700" dirty="0" smtClean="0"/>
              <a:t>CAUSES OF OCCURRANCE OF FLOOD</a:t>
            </a:r>
            <a:r>
              <a:rPr lang="en-US" dirty="0" smtClean="0"/>
              <a:t>:</a:t>
            </a:r>
            <a:endParaRPr lang="en-US" dirty="0"/>
          </a:p>
        </p:txBody>
      </p:sp>
      <p:sp>
        <p:nvSpPr>
          <p:cNvPr id="3" name="Content Placeholder 2"/>
          <p:cNvSpPr>
            <a:spLocks noGrp="1"/>
          </p:cNvSpPr>
          <p:nvPr>
            <p:ph idx="1"/>
          </p:nvPr>
        </p:nvSpPr>
        <p:spPr>
          <a:xfrm>
            <a:off x="457200" y="914400"/>
            <a:ext cx="7239000" cy="5541336"/>
          </a:xfrm>
        </p:spPr>
        <p:txBody>
          <a:bodyPr>
            <a:normAutofit/>
          </a:bodyPr>
          <a:lstStyle/>
          <a:p>
            <a:pPr algn="just"/>
            <a:r>
              <a:rPr lang="en-US" sz="1800" dirty="0" smtClean="0"/>
              <a:t>Flow of large volume of water in rainy season is one of the main reasons. the water overflows the river banks and inundates the neighboring areas. The average annual rainfall in Assam is also very high.</a:t>
            </a:r>
          </a:p>
          <a:p>
            <a:pPr algn="just"/>
            <a:r>
              <a:rPr lang="en-US" sz="1800" dirty="0" smtClean="0"/>
              <a:t> </a:t>
            </a:r>
            <a:r>
              <a:rPr lang="en-US" sz="1800" dirty="0" err="1" smtClean="0"/>
              <a:t>Kampur</a:t>
            </a:r>
            <a:r>
              <a:rPr lang="en-US" sz="1800" dirty="0" smtClean="0"/>
              <a:t> circle is surrounded by hills and plateaus. Being under tropical monsoon due to heavy rainfall in the hills, water rushes down to the plains which cause floods.</a:t>
            </a:r>
          </a:p>
          <a:p>
            <a:pPr algn="just"/>
            <a:r>
              <a:rPr lang="en-US" sz="1800" dirty="0" smtClean="0"/>
              <a:t>The rivers carry materials from the hilly catchment areas and are deposited on the river beds and so the carrying capacity of the running water is highly reduced at this stage. It is pointed to note that the siltation is very high in the river </a:t>
            </a:r>
            <a:r>
              <a:rPr lang="en-US" sz="1800" dirty="0" err="1" smtClean="0"/>
              <a:t>Kopili</a:t>
            </a:r>
            <a:r>
              <a:rPr lang="en-US" sz="1800" dirty="0" smtClean="0"/>
              <a:t>, </a:t>
            </a:r>
            <a:r>
              <a:rPr lang="en-US" sz="1800" dirty="0" err="1" smtClean="0"/>
              <a:t>Borpani</a:t>
            </a:r>
            <a:r>
              <a:rPr lang="en-US" sz="1800" dirty="0" smtClean="0"/>
              <a:t>, </a:t>
            </a:r>
            <a:r>
              <a:rPr lang="en-US" sz="1800" dirty="0" err="1" smtClean="0"/>
              <a:t>Haria</a:t>
            </a:r>
            <a:r>
              <a:rPr lang="en-US" sz="1800" dirty="0" smtClean="0"/>
              <a:t> and </a:t>
            </a:r>
            <a:r>
              <a:rPr lang="en-US" sz="1800" dirty="0" err="1" smtClean="0"/>
              <a:t>jamuna</a:t>
            </a:r>
            <a:r>
              <a:rPr lang="en-US" sz="1800" dirty="0" smtClean="0"/>
              <a:t>. Therefore water overflows the rivers causing flood in this area.</a:t>
            </a:r>
          </a:p>
          <a:p>
            <a:pPr algn="just"/>
            <a:r>
              <a:rPr lang="en-US" sz="1800" dirty="0" smtClean="0"/>
              <a:t> The great earthquake of 1950 raised the beds of the rivers. The rising of the bed naturally reduced the volume of the channels rendering the rivers shallow. Therefore, during the rainy season there is overflow of water in the rivers causing flood in this area.</a:t>
            </a:r>
          </a:p>
          <a:p>
            <a:pPr algn="just"/>
            <a:endParaRPr lang="en-US" sz="1800" dirty="0" smtClean="0"/>
          </a:p>
          <a:p>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fontScale="90000"/>
          </a:bodyPr>
          <a:lstStyle/>
          <a:p>
            <a:r>
              <a:rPr lang="en-US" dirty="0" smtClean="0"/>
              <a:t>Impact Of flood:</a:t>
            </a:r>
            <a:endParaRPr lang="en-US" dirty="0"/>
          </a:p>
        </p:txBody>
      </p:sp>
      <p:sp>
        <p:nvSpPr>
          <p:cNvPr id="3" name="Content Placeholder 2"/>
          <p:cNvSpPr>
            <a:spLocks noGrp="1"/>
          </p:cNvSpPr>
          <p:nvPr>
            <p:ph idx="1"/>
          </p:nvPr>
        </p:nvSpPr>
        <p:spPr>
          <a:xfrm>
            <a:off x="457200" y="914400"/>
            <a:ext cx="7239000" cy="5541336"/>
          </a:xfrm>
        </p:spPr>
        <p:txBody>
          <a:bodyPr/>
          <a:lstStyle/>
          <a:p>
            <a:r>
              <a:rPr lang="en-US" dirty="0" smtClean="0"/>
              <a:t>The floods that occur almost every year in this area influences on the geo environmental condition.</a:t>
            </a:r>
          </a:p>
          <a:p>
            <a:r>
              <a:rPr lang="en-US" dirty="0" smtClean="0"/>
              <a:t>Floods cause devastation by destroying crops and agricultural fields.</a:t>
            </a:r>
          </a:p>
          <a:p>
            <a:r>
              <a:rPr lang="en-US" dirty="0" smtClean="0"/>
              <a:t>The flood water which remains for several days destroys roads, bridges, houses, institutions etc.</a:t>
            </a:r>
          </a:p>
          <a:p>
            <a:r>
              <a:rPr lang="en-US" dirty="0" smtClean="0"/>
              <a:t>Besides, the degradation of the wetlands on the ecosystem that is occurring due to the flood results in biodiversity loss.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RECOMMANDATIONS:</a:t>
            </a:r>
            <a:endParaRPr lang="en-US" dirty="0"/>
          </a:p>
        </p:txBody>
      </p:sp>
      <p:sp>
        <p:nvSpPr>
          <p:cNvPr id="3" name="Content Placeholder 2"/>
          <p:cNvSpPr>
            <a:spLocks noGrp="1"/>
          </p:cNvSpPr>
          <p:nvPr>
            <p:ph idx="1"/>
          </p:nvPr>
        </p:nvSpPr>
        <p:spPr>
          <a:xfrm>
            <a:off x="457200" y="1219200"/>
            <a:ext cx="7239000" cy="5236536"/>
          </a:xfrm>
        </p:spPr>
        <p:txBody>
          <a:bodyPr>
            <a:normAutofit/>
          </a:bodyPr>
          <a:lstStyle/>
          <a:p>
            <a:pPr algn="just"/>
            <a:r>
              <a:rPr lang="en-US" sz="2000" dirty="0" smtClean="0"/>
              <a:t> Houses should be made on high or raised grounds.</a:t>
            </a:r>
          </a:p>
          <a:p>
            <a:pPr algn="just"/>
            <a:r>
              <a:rPr lang="en-US" sz="2000" dirty="0" smtClean="0"/>
              <a:t> Relief should be proportionate to the number of people affected.</a:t>
            </a:r>
          </a:p>
          <a:p>
            <a:pPr algn="just"/>
            <a:r>
              <a:rPr lang="en-US" sz="2000" dirty="0" smtClean="0"/>
              <a:t> Scientific procedures should be devised to determine how much money is to be spent for repairing of communication lines, executing rescue operations, providing relief and medicine, extending different types of loans and rebuilding public utilities.</a:t>
            </a:r>
          </a:p>
          <a:p>
            <a:pPr algn="just"/>
            <a:r>
              <a:rPr lang="en-US" sz="2000" dirty="0" smtClean="0"/>
              <a:t> Damage data assessment techniques should be used to estimate various socio-economic parameters for flood damage assessment of the region. </a:t>
            </a:r>
          </a:p>
          <a:p>
            <a:pPr algn="just"/>
            <a:r>
              <a:rPr lang="en-US" sz="2000" dirty="0" smtClean="0"/>
              <a:t> Lack of proper maintenance is one of the major to failure of the embankment in the area. Keeping this aspect in mind, an </a:t>
            </a:r>
            <a:r>
              <a:rPr lang="en-US" sz="2000" dirty="0" err="1" smtClean="0"/>
              <a:t>afforestration</a:t>
            </a:r>
            <a:r>
              <a:rPr lang="en-US" sz="2000" dirty="0" smtClean="0"/>
              <a:t> model is designed which will stop breaching and bring economic and environmental benefits.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0"/>
            <a:ext cx="7162800" cy="571500"/>
          </a:xfrm>
        </p:spPr>
        <p:txBody>
          <a:bodyPr>
            <a:normAutofit fontScale="90000"/>
          </a:bodyPr>
          <a:lstStyle/>
          <a:p>
            <a:endParaRPr lang="en-US" dirty="0"/>
          </a:p>
        </p:txBody>
      </p:sp>
      <p:sp>
        <p:nvSpPr>
          <p:cNvPr id="3" name="Content Placeholder 2"/>
          <p:cNvSpPr>
            <a:spLocks noGrp="1"/>
          </p:cNvSpPr>
          <p:nvPr>
            <p:ph idx="1"/>
          </p:nvPr>
        </p:nvSpPr>
        <p:spPr>
          <a:xfrm>
            <a:off x="0" y="457200"/>
            <a:ext cx="8229600" cy="6400800"/>
          </a:xfrm>
        </p:spPr>
        <p:txBody>
          <a:bodyPr>
            <a:normAutofit fontScale="92500" lnSpcReduction="10000"/>
          </a:bodyPr>
          <a:lstStyle/>
          <a:p>
            <a:pPr algn="just"/>
            <a:r>
              <a:rPr lang="en-US" dirty="0" smtClean="0"/>
              <a:t> </a:t>
            </a:r>
            <a:r>
              <a:rPr lang="en-US" sz="2200" dirty="0" smtClean="0"/>
              <a:t>The ideal flood resistant paddy varieties should be cultivated. The crops suitable for post-flood period are mustard, </a:t>
            </a:r>
            <a:r>
              <a:rPr lang="en-US" sz="2200" dirty="0" err="1" smtClean="0"/>
              <a:t>boro</a:t>
            </a:r>
            <a:r>
              <a:rPr lang="en-US" sz="2200" dirty="0" smtClean="0"/>
              <a:t> paddy, wheat and </a:t>
            </a:r>
            <a:r>
              <a:rPr lang="en-US" sz="2200" dirty="0" err="1" smtClean="0"/>
              <a:t>rabi</a:t>
            </a:r>
            <a:r>
              <a:rPr lang="en-US" sz="2200" dirty="0" smtClean="0"/>
              <a:t> pulses depending on the soil characteristics.</a:t>
            </a:r>
          </a:p>
          <a:p>
            <a:pPr algn="just"/>
            <a:r>
              <a:rPr lang="en-US" sz="2200" dirty="0" smtClean="0"/>
              <a:t> Before the onset of the flood season, water hyacinth should be removed from wetlands.</a:t>
            </a:r>
          </a:p>
          <a:p>
            <a:pPr algn="just"/>
            <a:r>
              <a:rPr lang="en-US" sz="2200" dirty="0" smtClean="0"/>
              <a:t> Encroachment of wetland and forest areas for agriculture and settlement should be stopped.  </a:t>
            </a:r>
          </a:p>
          <a:p>
            <a:pPr algn="just"/>
            <a:r>
              <a:rPr lang="en-US" sz="2200" dirty="0" smtClean="0"/>
              <a:t> In hazard prone areas, it is essential for optimum resource utilization. Better flood hazard management strategies for reduction of damage and proper utilization of resource can formulated on the basis of scientific methods.</a:t>
            </a:r>
          </a:p>
          <a:p>
            <a:pPr algn="just"/>
            <a:r>
              <a:rPr lang="en-US" sz="2200" dirty="0" smtClean="0"/>
              <a:t> Priority should be given now on non-structural management i.e. adjustment with flood in the form of emergency action land use regulations, relief and rehabilitation in flood affected areas and abetment i.e. a forestation, vegetation change and agricultural practice in catchment areas.</a:t>
            </a:r>
          </a:p>
          <a:p>
            <a:pPr algn="just"/>
            <a:r>
              <a:rPr lang="en-US" sz="2200" dirty="0" smtClean="0"/>
              <a:t> Culverts and bridges should be constructed more for easy discharge and to avoid flood and breaching.</a:t>
            </a:r>
          </a:p>
          <a:p>
            <a:pPr algn="just"/>
            <a:r>
              <a:rPr lang="en-US" sz="2200" dirty="0" smtClean="0"/>
              <a:t> Marshy lands and wetlands are to be preserved because they are cushion of flood plains.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346</TotalTime>
  <Words>1638</Words>
  <Application>Microsoft Office PowerPoint</Application>
  <PresentationFormat>On-screen Show (4:3)</PresentationFormat>
  <Paragraphs>72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Opulent</vt:lpstr>
      <vt:lpstr>A FIELD STUDY RESEARCH PROJECT FOR THE CLASS OF 5TH SEM SEC  PAPER: PUBLIC OPINION AND SURVEY RESEARCH       ‘’FLOOD DISASTER: CAUSES, EFFECTS AND REMEDIAL MEASURES-  A CASE STUDY IN KAMPUR REVENUE CIRCLE’’   </vt:lpstr>
      <vt:lpstr>Introduction:</vt:lpstr>
      <vt:lpstr>OBJECTIVES:</vt:lpstr>
      <vt:lpstr>METHODOLOGY:</vt:lpstr>
      <vt:lpstr>STUDY AREA:</vt:lpstr>
      <vt:lpstr>CAUSES OF OCCURRANCE OF FLOOD:</vt:lpstr>
      <vt:lpstr>Impact Of flood:</vt:lpstr>
      <vt:lpstr>RECOMMANDATIONS:</vt:lpstr>
      <vt:lpstr>Slide 9</vt:lpstr>
      <vt:lpstr>SUMMARY:</vt:lpstr>
      <vt:lpstr>Slide 11</vt:lpstr>
      <vt:lpstr>Remedial measures:</vt:lpstr>
      <vt:lpstr>Slide 13</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FLOOD DISASTER: CAUSES, EFFECTS AND REMEDIAL MEASURES-  A CASE STUDY IN KAMPUR REVENUE CIRCLE</dc:title>
  <dc:creator>dg</dc:creator>
  <cp:lastModifiedBy>dg</cp:lastModifiedBy>
  <cp:revision>50</cp:revision>
  <dcterms:created xsi:type="dcterms:W3CDTF">2016-11-26T04:39:59Z</dcterms:created>
  <dcterms:modified xsi:type="dcterms:W3CDTF">2022-12-08T09:43:41Z</dcterms:modified>
</cp:coreProperties>
</file>