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59" r:id="rId4"/>
    <p:sldId id="260" r:id="rId5"/>
    <p:sldId id="261" r:id="rId6"/>
    <p:sldId id="301" r:id="rId7"/>
    <p:sldId id="267" r:id="rId8"/>
    <p:sldId id="270" r:id="rId9"/>
    <p:sldId id="294" r:id="rId10"/>
    <p:sldId id="292" r:id="rId11"/>
    <p:sldId id="281" r:id="rId12"/>
    <p:sldId id="296" r:id="rId13"/>
    <p:sldId id="298" r:id="rId14"/>
    <p:sldId id="276" r:id="rId15"/>
    <p:sldId id="275" r:id="rId16"/>
    <p:sldId id="280" r:id="rId17"/>
    <p:sldId id="302" r:id="rId18"/>
    <p:sldId id="277"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82" autoAdjust="0"/>
    <p:restoredTop sz="94660"/>
  </p:normalViewPr>
  <p:slideViewPr>
    <p:cSldViewPr>
      <p:cViewPr varScale="1">
        <p:scale>
          <a:sx n="68" d="100"/>
          <a:sy n="68" d="100"/>
        </p:scale>
        <p:origin x="-14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BB838DE-D3E4-4742-BA15-215B25918AFD}" type="datetimeFigureOut">
              <a:rPr lang="en-US" smtClean="0"/>
              <a:pPr/>
              <a:t>12/8/2022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7CE9C52-FC75-4280-8AFC-E77BEB30512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B838DE-D3E4-4742-BA15-215B25918AFD}"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E9C52-FC75-4280-8AFC-E77BEB3051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B838DE-D3E4-4742-BA15-215B25918AFD}"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E9C52-FC75-4280-8AFC-E77BEB3051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B838DE-D3E4-4742-BA15-215B25918AFD}"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E9C52-FC75-4280-8AFC-E77BEB3051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BB838DE-D3E4-4742-BA15-215B25918AFD}"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E9C52-FC75-4280-8AFC-E77BEB30512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B838DE-D3E4-4742-BA15-215B25918AFD}" type="datetimeFigureOut">
              <a:rPr lang="en-US" smtClean="0"/>
              <a:pPr/>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E9C52-FC75-4280-8AFC-E77BEB3051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BB838DE-D3E4-4742-BA15-215B25918AFD}" type="datetimeFigureOut">
              <a:rPr lang="en-US" smtClean="0"/>
              <a:pPr/>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CE9C52-FC75-4280-8AFC-E77BEB3051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B838DE-D3E4-4742-BA15-215B25918AFD}" type="datetimeFigureOut">
              <a:rPr lang="en-US" smtClean="0"/>
              <a:pPr/>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CE9C52-FC75-4280-8AFC-E77BEB3051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838DE-D3E4-4742-BA15-215B25918AFD}" type="datetimeFigureOut">
              <a:rPr lang="en-US" smtClean="0"/>
              <a:pPr/>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CE9C52-FC75-4280-8AFC-E77BEB3051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B838DE-D3E4-4742-BA15-215B25918AFD}" type="datetimeFigureOut">
              <a:rPr lang="en-US" smtClean="0"/>
              <a:pPr/>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E9C52-FC75-4280-8AFC-E77BEB3051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BB838DE-D3E4-4742-BA15-215B25918AFD}" type="datetimeFigureOut">
              <a:rPr lang="en-US" smtClean="0"/>
              <a:pPr/>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7CE9C52-FC75-4280-8AFC-E77BEB30512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BB838DE-D3E4-4742-BA15-215B25918AFD}" type="datetimeFigureOut">
              <a:rPr lang="en-US" smtClean="0"/>
              <a:pPr/>
              <a:t>12/8/2022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7CE9C52-FC75-4280-8AFC-E77BEB30512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ctr">
              <a:buNone/>
            </a:pPr>
            <a:r>
              <a:rPr lang="en-US" sz="4000" b="1" dirty="0" smtClean="0">
                <a:latin typeface="Verdana" pitchFamily="34" charset="0"/>
                <a:ea typeface="Verdana" pitchFamily="34" charset="0"/>
                <a:cs typeface="Verdana" pitchFamily="34" charset="0"/>
              </a:rPr>
              <a:t>INDIA’S ELECTORAL SYSTEM</a:t>
            </a:r>
            <a:endParaRPr lang="en-US" sz="4000" b="1" dirty="0" smtClean="0">
              <a:latin typeface="Verdana" pitchFamily="34" charset="0"/>
              <a:ea typeface="Verdana" pitchFamily="34" charset="0"/>
              <a:cs typeface="Verdana" pitchFamily="34" charset="0"/>
            </a:endParaRPr>
          </a:p>
          <a:p>
            <a:endParaRPr lang="en-US" sz="4000" b="1" dirty="0" smtClean="0">
              <a:latin typeface="Verdana" pitchFamily="34" charset="0"/>
              <a:ea typeface="Verdana" pitchFamily="34" charset="0"/>
              <a:cs typeface="Verdana" pitchFamily="34" charset="0"/>
            </a:endParaRPr>
          </a:p>
          <a:p>
            <a:pPr>
              <a:buNone/>
            </a:pPr>
            <a:r>
              <a:rPr lang="en-US" b="1" dirty="0" smtClean="0"/>
              <a:t>Paper name:  Constitutional Government and        Democracy  in India </a:t>
            </a:r>
            <a:endParaRPr lang="en-US" dirty="0" smtClean="0"/>
          </a:p>
          <a:p>
            <a:pPr>
              <a:buNone/>
            </a:pPr>
            <a:r>
              <a:rPr lang="en-US" b="1" dirty="0" smtClean="0"/>
              <a:t>Paper Code: POL-HC-1026</a:t>
            </a:r>
            <a:endParaRPr lang="en-US" dirty="0" smtClean="0"/>
          </a:p>
          <a:p>
            <a:endParaRPr lang="en-US" dirty="0" smtClean="0"/>
          </a:p>
          <a:p>
            <a:pPr>
              <a:buNone/>
            </a:pPr>
            <a:r>
              <a:rPr lang="en-US" dirty="0" smtClean="0"/>
              <a:t>                                                    </a:t>
            </a:r>
            <a:r>
              <a:rPr lang="en-US" sz="1700" dirty="0" smtClean="0">
                <a:latin typeface="Lucida Handwriting" pitchFamily="66" charset="0"/>
              </a:rPr>
              <a:t>Presented by</a:t>
            </a:r>
          </a:p>
          <a:p>
            <a:pPr>
              <a:buNone/>
            </a:pPr>
            <a:r>
              <a:rPr lang="en-US" sz="1700" dirty="0" smtClean="0">
                <a:latin typeface="Andalus" pitchFamily="18" charset="-78"/>
                <a:cs typeface="Andalus" pitchFamily="18" charset="-78"/>
              </a:rPr>
              <a:t>                                                       </a:t>
            </a:r>
            <a:r>
              <a:rPr lang="en-US" sz="1700" b="1" dirty="0" smtClean="0">
                <a:latin typeface="Andalus" pitchFamily="18" charset="-78"/>
                <a:cs typeface="Andalus" pitchFamily="18" charset="-78"/>
              </a:rPr>
              <a:t>DR.</a:t>
            </a:r>
            <a:r>
              <a:rPr lang="en-US" sz="1700" dirty="0" smtClean="0">
                <a:latin typeface="Andalus" pitchFamily="18" charset="-78"/>
                <a:cs typeface="Andalus" pitchFamily="18" charset="-78"/>
              </a:rPr>
              <a:t> </a:t>
            </a:r>
            <a:r>
              <a:rPr lang="en-US" sz="1700" b="1" dirty="0" smtClean="0">
                <a:latin typeface="Andalus" pitchFamily="18" charset="-78"/>
                <a:cs typeface="Andalus" pitchFamily="18" charset="-78"/>
              </a:rPr>
              <a:t>PRANAMI LASKAR</a:t>
            </a:r>
          </a:p>
          <a:p>
            <a:pPr>
              <a:buNone/>
            </a:pPr>
            <a:r>
              <a:rPr lang="en-US" sz="1700" b="1" dirty="0" smtClean="0">
                <a:latin typeface="Andalus" pitchFamily="18" charset="-78"/>
                <a:cs typeface="Andalus" pitchFamily="18" charset="-78"/>
              </a:rPr>
              <a:t>                                                       DEPARTMENT OF POLITICAL SCIENCE, </a:t>
            </a:r>
          </a:p>
          <a:p>
            <a:pPr>
              <a:buNone/>
            </a:pPr>
            <a:r>
              <a:rPr lang="en-US" sz="1700" b="1" dirty="0" smtClean="0">
                <a:latin typeface="Andalus" pitchFamily="18" charset="-78"/>
                <a:cs typeface="Andalus" pitchFamily="18" charset="-78"/>
              </a:rPr>
              <a:t>                                                       DR. BKB COLLEGE, PURANIGUDAM</a:t>
            </a:r>
          </a:p>
          <a:p>
            <a:endParaRPr lang="en-US" dirty="0" smtClean="0"/>
          </a:p>
          <a:p>
            <a:pPr>
              <a:buNone/>
            </a:pPr>
            <a:endParaRPr lang="en-US" dirty="0"/>
          </a:p>
        </p:txBody>
      </p:sp>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sz="3600" b="1" dirty="0" smtClean="0">
                <a:latin typeface="MV Boli" pitchFamily="2" charset="0"/>
                <a:cs typeface="MV Boli" pitchFamily="2" charset="0"/>
              </a:rPr>
              <a:t>Voting Machineries:</a:t>
            </a:r>
            <a:endParaRPr lang="en-US" sz="3600" b="1" dirty="0">
              <a:latin typeface="MV Boli" pitchFamily="2" charset="0"/>
              <a:cs typeface="MV Boli" pitchFamily="2" charset="0"/>
            </a:endParaRPr>
          </a:p>
        </p:txBody>
      </p:sp>
      <p:sp>
        <p:nvSpPr>
          <p:cNvPr id="3" name="Content Placeholder 2"/>
          <p:cNvSpPr>
            <a:spLocks noGrp="1"/>
          </p:cNvSpPr>
          <p:nvPr>
            <p:ph sz="half" idx="1"/>
          </p:nvPr>
        </p:nvSpPr>
        <p:spPr>
          <a:xfrm>
            <a:off x="457200" y="838201"/>
            <a:ext cx="4038600" cy="4572000"/>
          </a:xfrm>
        </p:spPr>
        <p:txBody>
          <a:bodyPr/>
          <a:lstStyle/>
          <a:p>
            <a:pPr algn="just"/>
            <a:r>
              <a:rPr lang="en-US" sz="1800" dirty="0" smtClean="0"/>
              <a:t>A Ballot paper is a form which voters fill out in order to exercise their right to vote in election.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Content Placeholder 3"/>
          <p:cNvSpPr>
            <a:spLocks noGrp="1"/>
          </p:cNvSpPr>
          <p:nvPr>
            <p:ph sz="half" idx="2"/>
          </p:nvPr>
        </p:nvSpPr>
        <p:spPr>
          <a:xfrm>
            <a:off x="4648200" y="838200"/>
            <a:ext cx="4038600" cy="5516725"/>
          </a:xfrm>
        </p:spPr>
        <p:txBody>
          <a:bodyPr>
            <a:normAutofit/>
          </a:bodyPr>
          <a:lstStyle/>
          <a:p>
            <a:pPr algn="just"/>
            <a:r>
              <a:rPr lang="en-US" sz="1800" dirty="0" smtClean="0"/>
              <a:t>Electronic Voting Machine is a simple electronic device used to record votes.</a:t>
            </a:r>
          </a:p>
          <a:p>
            <a:pPr algn="just"/>
            <a:r>
              <a:rPr lang="en-US" sz="1800" dirty="0" smtClean="0"/>
              <a:t>It replaced ballot papers and boxes which were used earlier in conventional voting system.</a:t>
            </a:r>
          </a:p>
          <a:p>
            <a:pPr algn="just"/>
            <a:r>
              <a:rPr lang="en-US" sz="1800" dirty="0" smtClean="0"/>
              <a:t>EVMs make the process of counting of votes faster.</a:t>
            </a:r>
          </a:p>
          <a:p>
            <a:endParaRPr lang="en-US" dirty="0"/>
          </a:p>
        </p:txBody>
      </p:sp>
      <p:pic>
        <p:nvPicPr>
          <p:cNvPr id="6" name="Content Placeholder 4" descr="ht-pune_8caad6e2-433b-11e9-96e6-2d3dd9dcb23f.jpg"/>
          <p:cNvPicPr>
            <a:picLocks noChangeAspect="1"/>
          </p:cNvPicPr>
          <p:nvPr/>
        </p:nvPicPr>
        <p:blipFill>
          <a:blip r:embed="rId2"/>
          <a:stretch>
            <a:fillRect/>
          </a:stretch>
        </p:blipFill>
        <p:spPr>
          <a:xfrm>
            <a:off x="4800600" y="3505200"/>
            <a:ext cx="4038600" cy="1890713"/>
          </a:xfrm>
          <a:prstGeom prst="rect">
            <a:avLst/>
          </a:prstGeom>
        </p:spPr>
      </p:pic>
      <p:pic>
        <p:nvPicPr>
          <p:cNvPr id="7" name="Content Placeholder 4" descr="ballot_154697_730x419.jpg"/>
          <p:cNvPicPr>
            <a:picLocks noChangeAspect="1"/>
          </p:cNvPicPr>
          <p:nvPr/>
        </p:nvPicPr>
        <p:blipFill>
          <a:blip r:embed="rId3"/>
          <a:stretch>
            <a:fillRect/>
          </a:stretch>
        </p:blipFill>
        <p:spPr>
          <a:xfrm>
            <a:off x="762000" y="1828800"/>
            <a:ext cx="3124200" cy="1793205"/>
          </a:xfrm>
          <a:prstGeom prst="rect">
            <a:avLst/>
          </a:prstGeom>
        </p:spPr>
      </p:pic>
      <p:pic>
        <p:nvPicPr>
          <p:cNvPr id="8" name="Content Placeholder 5" descr="Lok-Sabha-Elections-2019.jpg"/>
          <p:cNvPicPr>
            <a:picLocks noChangeAspect="1"/>
          </p:cNvPicPr>
          <p:nvPr/>
        </p:nvPicPr>
        <p:blipFill>
          <a:blip r:embed="rId4"/>
          <a:stretch>
            <a:fillRect/>
          </a:stretch>
        </p:blipFill>
        <p:spPr>
          <a:xfrm>
            <a:off x="762000" y="3810000"/>
            <a:ext cx="3124200" cy="1880980"/>
          </a:xfrm>
          <a:prstGeom prst="rect">
            <a:avLst/>
          </a:prstGeom>
        </p:spPr>
      </p:pic>
      <p:cxnSp>
        <p:nvCxnSpPr>
          <p:cNvPr id="10" name="Straight Connector 9"/>
          <p:cNvCxnSpPr>
            <a:stCxn id="2" idx="2"/>
          </p:cNvCxnSpPr>
          <p:nvPr/>
        </p:nvCxnSpPr>
        <p:spPr>
          <a:xfrm rot="5400000">
            <a:off x="1828800" y="3505200"/>
            <a:ext cx="5486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a:bodyPr>
          <a:lstStyle/>
          <a:p>
            <a:pPr algn="just">
              <a:buNone/>
            </a:pPr>
            <a:r>
              <a:rPr lang="en-US" sz="2800" b="1" dirty="0" smtClean="0">
                <a:solidFill>
                  <a:schemeClr val="tx2"/>
                </a:solidFill>
                <a:latin typeface="MV Boli" pitchFamily="2" charset="0"/>
                <a:cs typeface="MV Boli" pitchFamily="2" charset="0"/>
              </a:rPr>
              <a:t>Role of Media: </a:t>
            </a:r>
          </a:p>
          <a:p>
            <a:pPr algn="just">
              <a:buNone/>
            </a:pPr>
            <a:r>
              <a:rPr lang="en-US" b="1" dirty="0" smtClean="0"/>
              <a:t>                   </a:t>
            </a:r>
            <a:r>
              <a:rPr lang="en-US" dirty="0" smtClean="0"/>
              <a:t>Media has a great role in covering the whole electoral process. Media i.e. electronic media, print media and social media play tremendous role in molding public opinion. For example we can see in last few elections how media influences the voters. </a:t>
            </a:r>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endParaRPr lang="en-US" dirty="0"/>
          </a:p>
        </p:txBody>
      </p:sp>
      <p:pic>
        <p:nvPicPr>
          <p:cNvPr id="4" name="Picture 3" descr="Politics_and_Social_Media_in_India_1200x630.jpg"/>
          <p:cNvPicPr>
            <a:picLocks noChangeAspect="1"/>
          </p:cNvPicPr>
          <p:nvPr/>
        </p:nvPicPr>
        <p:blipFill>
          <a:blip r:embed="rId2"/>
          <a:stretch>
            <a:fillRect/>
          </a:stretch>
        </p:blipFill>
        <p:spPr>
          <a:xfrm>
            <a:off x="5562600" y="4419600"/>
            <a:ext cx="2971800" cy="2133600"/>
          </a:xfrm>
          <a:prstGeom prst="rect">
            <a:avLst/>
          </a:prstGeom>
        </p:spPr>
      </p:pic>
      <p:pic>
        <p:nvPicPr>
          <p:cNvPr id="5" name="Picture 4" descr="aajtakelection_660_121118075349.jpg"/>
          <p:cNvPicPr>
            <a:picLocks noChangeAspect="1"/>
          </p:cNvPicPr>
          <p:nvPr/>
        </p:nvPicPr>
        <p:blipFill>
          <a:blip r:embed="rId3"/>
          <a:stretch>
            <a:fillRect/>
          </a:stretch>
        </p:blipFill>
        <p:spPr>
          <a:xfrm>
            <a:off x="457200" y="3297382"/>
            <a:ext cx="4775200" cy="3255818"/>
          </a:xfrm>
          <a:prstGeom prst="rect">
            <a:avLst/>
          </a:prstGeom>
        </p:spPr>
      </p:pic>
      <p:pic>
        <p:nvPicPr>
          <p:cNvPr id="6" name="Picture 5" descr="Picture1-1024x335.png"/>
          <p:cNvPicPr>
            <a:picLocks noChangeAspect="1"/>
          </p:cNvPicPr>
          <p:nvPr/>
        </p:nvPicPr>
        <p:blipFill>
          <a:blip r:embed="rId4" cstate="print"/>
          <a:stretch>
            <a:fillRect/>
          </a:stretch>
        </p:blipFill>
        <p:spPr>
          <a:xfrm>
            <a:off x="5257800" y="3276600"/>
            <a:ext cx="3429000" cy="1045592"/>
          </a:xfrm>
          <a:prstGeom prst="rect">
            <a:avLst/>
          </a:prstGeom>
        </p:spPr>
      </p:pic>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4000" b="1" dirty="0" smtClean="0">
                <a:latin typeface="MV Boli" pitchFamily="2" charset="0"/>
                <a:cs typeface="MV Boli" pitchFamily="2" charset="0"/>
              </a:rPr>
              <a:t> Symbols:</a:t>
            </a:r>
            <a:endParaRPr lang="en-US" sz="4000" b="1" dirty="0">
              <a:latin typeface="MV Boli" pitchFamily="2" charset="0"/>
              <a:cs typeface="MV Boli" pitchFamily="2" charset="0"/>
            </a:endParaRPr>
          </a:p>
        </p:txBody>
      </p:sp>
      <p:pic>
        <p:nvPicPr>
          <p:cNvPr id="9" name="Picture 8" descr="d377c5b8c29a393b25c1fd769ca73bbc.jpg"/>
          <p:cNvPicPr>
            <a:picLocks noChangeAspect="1"/>
          </p:cNvPicPr>
          <p:nvPr/>
        </p:nvPicPr>
        <p:blipFill>
          <a:blip r:embed="rId2" cstate="print"/>
          <a:stretch>
            <a:fillRect/>
          </a:stretch>
        </p:blipFill>
        <p:spPr>
          <a:xfrm>
            <a:off x="914400" y="1447800"/>
            <a:ext cx="1865901" cy="1066800"/>
          </a:xfrm>
          <a:prstGeom prst="rect">
            <a:avLst/>
          </a:prstGeom>
        </p:spPr>
      </p:pic>
      <p:pic>
        <p:nvPicPr>
          <p:cNvPr id="10" name="Picture 9" descr="61FXpKlb+HL._SL1500_.jpg"/>
          <p:cNvPicPr>
            <a:picLocks noChangeAspect="1"/>
          </p:cNvPicPr>
          <p:nvPr/>
        </p:nvPicPr>
        <p:blipFill>
          <a:blip r:embed="rId3" cstate="print"/>
          <a:stretch>
            <a:fillRect/>
          </a:stretch>
        </p:blipFill>
        <p:spPr>
          <a:xfrm>
            <a:off x="3581400" y="990600"/>
            <a:ext cx="2075688" cy="2211315"/>
          </a:xfrm>
          <a:prstGeom prst="rect">
            <a:avLst/>
          </a:prstGeom>
        </p:spPr>
      </p:pic>
      <p:pic>
        <p:nvPicPr>
          <p:cNvPr id="11" name="Picture 10" descr="1200px-CPI-M-flag.svg.png"/>
          <p:cNvPicPr>
            <a:picLocks noChangeAspect="1"/>
          </p:cNvPicPr>
          <p:nvPr/>
        </p:nvPicPr>
        <p:blipFill>
          <a:blip r:embed="rId4"/>
          <a:stretch>
            <a:fillRect/>
          </a:stretch>
        </p:blipFill>
        <p:spPr>
          <a:xfrm>
            <a:off x="6781800" y="1295400"/>
            <a:ext cx="1371600" cy="914400"/>
          </a:xfrm>
          <a:prstGeom prst="rect">
            <a:avLst/>
          </a:prstGeom>
        </p:spPr>
      </p:pic>
      <p:pic>
        <p:nvPicPr>
          <p:cNvPr id="12" name="Picture 11" descr="aiadmk_symbol-story_647_093017013340_112317123840.jpg"/>
          <p:cNvPicPr>
            <a:picLocks noChangeAspect="1"/>
          </p:cNvPicPr>
          <p:nvPr/>
        </p:nvPicPr>
        <p:blipFill>
          <a:blip r:embed="rId5" cstate="print"/>
          <a:stretch>
            <a:fillRect/>
          </a:stretch>
        </p:blipFill>
        <p:spPr>
          <a:xfrm>
            <a:off x="6858000" y="2819400"/>
            <a:ext cx="1862667" cy="1047750"/>
          </a:xfrm>
          <a:prstGeom prst="rect">
            <a:avLst/>
          </a:prstGeom>
        </p:spPr>
      </p:pic>
      <p:pic>
        <p:nvPicPr>
          <p:cNvPr id="13" name="Picture 12" descr="congress-logo-trinamool-congress-52650-47876.jpg"/>
          <p:cNvPicPr>
            <a:picLocks noChangeAspect="1"/>
          </p:cNvPicPr>
          <p:nvPr/>
        </p:nvPicPr>
        <p:blipFill>
          <a:blip r:embed="rId6" cstate="print"/>
          <a:stretch>
            <a:fillRect/>
          </a:stretch>
        </p:blipFill>
        <p:spPr>
          <a:xfrm>
            <a:off x="3733800" y="3276600"/>
            <a:ext cx="2315717" cy="1323975"/>
          </a:xfrm>
          <a:prstGeom prst="rect">
            <a:avLst/>
          </a:prstGeom>
        </p:spPr>
      </p:pic>
      <p:pic>
        <p:nvPicPr>
          <p:cNvPr id="14" name="Picture 13" descr="photo-1.jpg"/>
          <p:cNvPicPr>
            <a:picLocks noChangeAspect="1"/>
          </p:cNvPicPr>
          <p:nvPr/>
        </p:nvPicPr>
        <p:blipFill>
          <a:blip r:embed="rId7" cstate="print"/>
          <a:stretch>
            <a:fillRect/>
          </a:stretch>
        </p:blipFill>
        <p:spPr>
          <a:xfrm>
            <a:off x="3810000" y="4800600"/>
            <a:ext cx="1981200" cy="1485900"/>
          </a:xfrm>
          <a:prstGeom prst="rect">
            <a:avLst/>
          </a:prstGeom>
        </p:spPr>
      </p:pic>
      <p:pic>
        <p:nvPicPr>
          <p:cNvPr id="15" name="Picture 14" descr="1188878_Wallpaper2.jpg"/>
          <p:cNvPicPr>
            <a:picLocks noChangeAspect="1"/>
          </p:cNvPicPr>
          <p:nvPr/>
        </p:nvPicPr>
        <p:blipFill>
          <a:blip r:embed="rId8"/>
          <a:stretch>
            <a:fillRect/>
          </a:stretch>
        </p:blipFill>
        <p:spPr>
          <a:xfrm>
            <a:off x="609600" y="2819400"/>
            <a:ext cx="2239800" cy="1679850"/>
          </a:xfrm>
          <a:prstGeom prst="rect">
            <a:avLst/>
          </a:prstGeo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a:bodyPr>
          <a:lstStyle/>
          <a:p>
            <a:r>
              <a:rPr lang="en-US" sz="3600" b="1" dirty="0" smtClean="0">
                <a:solidFill>
                  <a:schemeClr val="tx2"/>
                </a:solidFill>
                <a:latin typeface="MV Boli" pitchFamily="2" charset="0"/>
                <a:cs typeface="MV Boli" pitchFamily="2" charset="0"/>
              </a:rPr>
              <a:t>POLLING DAY</a:t>
            </a:r>
            <a:endParaRPr lang="en-US" sz="3600" b="1" dirty="0">
              <a:solidFill>
                <a:schemeClr val="tx2"/>
              </a:solidFill>
              <a:latin typeface="MV Boli" pitchFamily="2" charset="0"/>
              <a:cs typeface="MV Boli" pitchFamily="2" charset="0"/>
            </a:endParaRPr>
          </a:p>
        </p:txBody>
      </p:sp>
      <p:pic>
        <p:nvPicPr>
          <p:cNvPr id="5" name="Picture Placeholder 4" descr="india.jpg"/>
          <p:cNvPicPr>
            <a:picLocks noGrp="1" noChangeAspect="1"/>
          </p:cNvPicPr>
          <p:nvPr>
            <p:ph type="pic" idx="1"/>
          </p:nvPr>
        </p:nvPicPr>
        <p:blipFill>
          <a:blip r:embed="rId2" cstate="print"/>
          <a:srcRect l="10962" r="10962"/>
          <a:stretch>
            <a:fillRect/>
          </a:stretch>
        </p:blipFill>
        <p:spPr>
          <a:xfrm rot="420000">
            <a:off x="3335165" y="958491"/>
            <a:ext cx="2082571" cy="1773278"/>
          </a:xfrm>
        </p:spPr>
      </p:pic>
      <p:pic>
        <p:nvPicPr>
          <p:cNvPr id="7" name="Picture 6" descr="140407-india5-1008_5ec0bbd98e8b462552a9749ca62085ea.fit-760w.jpg"/>
          <p:cNvPicPr>
            <a:picLocks noChangeAspect="1"/>
          </p:cNvPicPr>
          <p:nvPr/>
        </p:nvPicPr>
        <p:blipFill>
          <a:blip r:embed="rId3"/>
          <a:stretch>
            <a:fillRect/>
          </a:stretch>
        </p:blipFill>
        <p:spPr>
          <a:xfrm>
            <a:off x="4419601" y="2819400"/>
            <a:ext cx="3810000" cy="2180724"/>
          </a:xfrm>
          <a:prstGeom prst="rect">
            <a:avLst/>
          </a:prstGeo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609600"/>
          </a:xfrm>
        </p:spPr>
        <p:txBody>
          <a:bodyPr>
            <a:normAutofit/>
          </a:bodyPr>
          <a:lstStyle/>
          <a:p>
            <a:r>
              <a:rPr lang="en-US" sz="2800" b="1" dirty="0" smtClean="0">
                <a:latin typeface="MV Boli" pitchFamily="2" charset="0"/>
                <a:cs typeface="MV Boli" pitchFamily="2" charset="0"/>
              </a:rPr>
              <a:t>Articles related to Elections at a glance:</a:t>
            </a:r>
            <a:endParaRPr lang="en-US" sz="2800" b="1" dirty="0">
              <a:latin typeface="MV Boli" pitchFamily="2" charset="0"/>
              <a:cs typeface="MV Boli" pitchFamily="2" charset="0"/>
            </a:endParaRPr>
          </a:p>
        </p:txBody>
      </p:sp>
      <p:sp>
        <p:nvSpPr>
          <p:cNvPr id="3" name="Content Placeholder 2"/>
          <p:cNvSpPr>
            <a:spLocks noGrp="1"/>
          </p:cNvSpPr>
          <p:nvPr>
            <p:ph idx="1"/>
          </p:nvPr>
        </p:nvSpPr>
        <p:spPr>
          <a:xfrm>
            <a:off x="457200" y="1066800"/>
            <a:ext cx="8229600" cy="5257800"/>
          </a:xfrm>
        </p:spPr>
        <p:txBody>
          <a:bodyPr/>
          <a:lstStyle/>
          <a:p>
            <a:pPr algn="just"/>
            <a:r>
              <a:rPr lang="en-US" sz="2000" b="1" dirty="0" smtClean="0"/>
              <a:t>Article 324</a:t>
            </a:r>
            <a:r>
              <a:rPr lang="en-US" sz="2000" dirty="0" smtClean="0"/>
              <a:t>: Superintendence, Direction and control of elections to be vested in an Election Commission.</a:t>
            </a:r>
          </a:p>
          <a:p>
            <a:pPr algn="just"/>
            <a:r>
              <a:rPr lang="en-US" sz="2000" b="1" dirty="0" smtClean="0"/>
              <a:t>Article 325</a:t>
            </a:r>
            <a:r>
              <a:rPr lang="en-US" sz="2000" dirty="0" smtClean="0"/>
              <a:t>: No person to be ineligible for inclusion in, or to claim to be included in a special, electoral roll on grounds of religion, race, caste or sex.</a:t>
            </a:r>
          </a:p>
          <a:p>
            <a:pPr algn="just"/>
            <a:r>
              <a:rPr lang="en-US" sz="2000" b="1" dirty="0" smtClean="0"/>
              <a:t>Article 326</a:t>
            </a:r>
            <a:r>
              <a:rPr lang="en-US" sz="2000" dirty="0" smtClean="0"/>
              <a:t>: Elections to the House of the People and to the Legislative Assemblies of states to be on the basis of adult suffrage.</a:t>
            </a:r>
          </a:p>
          <a:p>
            <a:pPr algn="just"/>
            <a:r>
              <a:rPr lang="en-US" sz="2000" b="1" dirty="0" smtClean="0"/>
              <a:t>Article 327</a:t>
            </a:r>
            <a:r>
              <a:rPr lang="en-US" sz="2000" dirty="0" smtClean="0"/>
              <a:t>: Power of parliament to make provision with respect to elections to Legislatures.</a:t>
            </a:r>
          </a:p>
          <a:p>
            <a:pPr algn="just"/>
            <a:r>
              <a:rPr lang="en-US" sz="2000" b="1" dirty="0" smtClean="0"/>
              <a:t>Article 328</a:t>
            </a:r>
            <a:r>
              <a:rPr lang="en-US" sz="2000" dirty="0" smtClean="0"/>
              <a:t>: Power of Legislature of a state to make provision with respect to elections to such Legislature.</a:t>
            </a:r>
          </a:p>
          <a:p>
            <a:pPr algn="just"/>
            <a:r>
              <a:rPr lang="en-US" sz="2000" b="1" dirty="0" smtClean="0"/>
              <a:t>Article 329</a:t>
            </a:r>
            <a:r>
              <a:rPr lang="en-US" sz="2000" dirty="0" smtClean="0"/>
              <a:t>: Bar to interference by courts in electoral matters.</a:t>
            </a:r>
          </a:p>
          <a:p>
            <a:pPr algn="just"/>
            <a:r>
              <a:rPr lang="en-US" sz="2000" b="1" dirty="0" smtClean="0"/>
              <a:t>Article 329 (A): </a:t>
            </a:r>
            <a:r>
              <a:rPr lang="en-US" sz="2000" dirty="0" smtClean="0"/>
              <a:t>Special provision as to elections to Parliament in the case of Prime Minister and Speaker (Repealed).</a:t>
            </a:r>
            <a:endParaRPr lang="en-US" dirty="0" smtClean="0"/>
          </a:p>
          <a:p>
            <a:pPr>
              <a:buNone/>
            </a:pPr>
            <a:endParaRPr lang="en-US" dirty="0"/>
          </a:p>
        </p:txBody>
      </p:sp>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MV Boli" pitchFamily="2" charset="0"/>
                <a:cs typeface="MV Boli" pitchFamily="2" charset="0"/>
              </a:rPr>
              <a:t>Electoral Reforms</a:t>
            </a:r>
            <a:r>
              <a:rPr lang="en-US" dirty="0" smtClean="0"/>
              <a:t>:</a:t>
            </a:r>
            <a:endParaRPr lang="en-US" dirty="0"/>
          </a:p>
        </p:txBody>
      </p:sp>
      <p:sp>
        <p:nvSpPr>
          <p:cNvPr id="3" name="Content Placeholder 2"/>
          <p:cNvSpPr>
            <a:spLocks noGrp="1"/>
          </p:cNvSpPr>
          <p:nvPr>
            <p:ph idx="1"/>
          </p:nvPr>
        </p:nvSpPr>
        <p:spPr/>
        <p:txBody>
          <a:bodyPr/>
          <a:lstStyle/>
          <a:p>
            <a:pPr algn="just"/>
            <a:r>
              <a:rPr lang="en-US" dirty="0" smtClean="0"/>
              <a:t>The various Committees and Commissions which have examined our electoral system, election machinery as well as election process; suggested various reforms in the course of time.</a:t>
            </a:r>
          </a:p>
          <a:p>
            <a:r>
              <a:rPr lang="en-US" dirty="0" smtClean="0"/>
              <a:t>For example: 1. </a:t>
            </a:r>
            <a:r>
              <a:rPr lang="en-US" dirty="0" err="1" smtClean="0"/>
              <a:t>Tarkunde</a:t>
            </a:r>
            <a:r>
              <a:rPr lang="en-US" dirty="0" smtClean="0"/>
              <a:t> Committee</a:t>
            </a:r>
          </a:p>
          <a:p>
            <a:pPr>
              <a:buNone/>
            </a:pPr>
            <a:r>
              <a:rPr lang="en-US" dirty="0" smtClean="0"/>
              <a:t>                          2. </a:t>
            </a:r>
            <a:r>
              <a:rPr lang="en-US" dirty="0" err="1" smtClean="0"/>
              <a:t>Dinesh</a:t>
            </a:r>
            <a:r>
              <a:rPr lang="en-US" dirty="0" smtClean="0"/>
              <a:t> </a:t>
            </a:r>
            <a:r>
              <a:rPr lang="en-US" dirty="0" err="1" smtClean="0"/>
              <a:t>Goswami</a:t>
            </a:r>
            <a:r>
              <a:rPr lang="en-US" dirty="0" smtClean="0"/>
              <a:t> Committee</a:t>
            </a:r>
          </a:p>
          <a:p>
            <a:pPr>
              <a:buNone/>
            </a:pPr>
            <a:r>
              <a:rPr lang="en-US" dirty="0" smtClean="0"/>
              <a:t>                          3. </a:t>
            </a:r>
            <a:r>
              <a:rPr lang="en-US" dirty="0" err="1" smtClean="0"/>
              <a:t>Vohra</a:t>
            </a:r>
            <a:r>
              <a:rPr lang="en-US" dirty="0" smtClean="0"/>
              <a:t> Committee</a:t>
            </a:r>
          </a:p>
          <a:p>
            <a:pPr>
              <a:buNone/>
            </a:pPr>
            <a:r>
              <a:rPr lang="en-US" dirty="0" smtClean="0"/>
              <a:t>                          4. </a:t>
            </a:r>
            <a:r>
              <a:rPr lang="en-US" dirty="0" err="1" smtClean="0"/>
              <a:t>Indrajit</a:t>
            </a:r>
            <a:r>
              <a:rPr lang="en-US" dirty="0" smtClean="0"/>
              <a:t> Gupta Committee etc.</a:t>
            </a:r>
            <a:endParaRPr lang="en-US" dirty="0"/>
          </a:p>
        </p:txBody>
      </p:sp>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of-The-Modal-Hierarchy.png"/>
          <p:cNvPicPr>
            <a:picLocks noGrp="1" noChangeAspect="1"/>
          </p:cNvPicPr>
          <p:nvPr>
            <p:ph idx="1"/>
          </p:nvPr>
        </p:nvPicPr>
        <p:blipFill>
          <a:blip r:embed="rId2"/>
          <a:stretch>
            <a:fillRect/>
          </a:stretch>
        </p:blipFill>
        <p:spPr>
          <a:xfrm>
            <a:off x="533400" y="914399"/>
            <a:ext cx="7543800" cy="5410201"/>
          </a:xfrm>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g\Downloads\6e9ead6a3bbb45d59ac59ebd72b09531_6.jpeg"/>
          <p:cNvPicPr>
            <a:picLocks noChangeAspect="1" noChangeArrowheads="1"/>
          </p:cNvPicPr>
          <p:nvPr/>
        </p:nvPicPr>
        <p:blipFill>
          <a:blip r:embed="rId2" cstate="print"/>
          <a:srcRect/>
          <a:stretch>
            <a:fillRect/>
          </a:stretch>
        </p:blipFill>
        <p:spPr bwMode="auto">
          <a:xfrm>
            <a:off x="685800" y="838200"/>
            <a:ext cx="7543800" cy="5867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V Boli" pitchFamily="2" charset="0"/>
                <a:cs typeface="MV Boli" pitchFamily="2" charset="0"/>
              </a:rPr>
              <a:t>Conclusion:</a:t>
            </a:r>
            <a:endParaRPr lang="en-US" b="1" dirty="0">
              <a:latin typeface="MV Boli" pitchFamily="2" charset="0"/>
              <a:cs typeface="MV Boli" pitchFamily="2" charset="0"/>
            </a:endParaRPr>
          </a:p>
        </p:txBody>
      </p:sp>
      <p:sp>
        <p:nvSpPr>
          <p:cNvPr id="3" name="Content Placeholder 2"/>
          <p:cNvSpPr>
            <a:spLocks noGrp="1"/>
          </p:cNvSpPr>
          <p:nvPr>
            <p:ph idx="1"/>
          </p:nvPr>
        </p:nvSpPr>
        <p:spPr/>
        <p:txBody>
          <a:bodyPr/>
          <a:lstStyle/>
          <a:p>
            <a:pPr algn="ctr">
              <a:buNone/>
            </a:pPr>
            <a:r>
              <a:rPr lang="en-US" dirty="0" smtClean="0">
                <a:latin typeface="Aharoni" pitchFamily="2" charset="-79"/>
                <a:cs typeface="Aharoni" pitchFamily="2" charset="-79"/>
              </a:rPr>
              <a:t>Without a well organized and effectively working election system, no democratic system can really become operative. </a:t>
            </a:r>
            <a:endParaRPr lang="en-US" dirty="0">
              <a:latin typeface="Aharoni" pitchFamily="2" charset="-79"/>
              <a:cs typeface="Aharoni" pitchFamily="2" charset="-79"/>
            </a:endParaRPr>
          </a:p>
        </p:txBody>
      </p:sp>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886712"/>
          </a:xfrm>
        </p:spPr>
        <p:txBody>
          <a:bodyPr>
            <a:normAutofit/>
          </a:bodyPr>
          <a:lstStyle/>
          <a:p>
            <a:r>
              <a:rPr lang="en-US" sz="8800" dirty="0" smtClean="0">
                <a:latin typeface="Broadway" pitchFamily="82" charset="0"/>
              </a:rPr>
              <a:t>  Thank You</a:t>
            </a:r>
            <a:endParaRPr lang="en-US" sz="8800" dirty="0">
              <a:latin typeface="Broadway" pitchFamily="82" charset="0"/>
            </a:endParaRPr>
          </a:p>
        </p:txBody>
      </p:sp>
      <p:pic>
        <p:nvPicPr>
          <p:cNvPr id="4" name="Content Placeholder 3" descr="general-elections-2019-m_660_041819082725.jpg"/>
          <p:cNvPicPr>
            <a:picLocks noGrp="1" noChangeAspect="1"/>
          </p:cNvPicPr>
          <p:nvPr>
            <p:ph idx="1"/>
          </p:nvPr>
        </p:nvPicPr>
        <p:blipFill>
          <a:blip r:embed="rId2"/>
          <a:stretch>
            <a:fillRect/>
          </a:stretch>
        </p:blipFill>
        <p:spPr>
          <a:xfrm>
            <a:off x="1428750" y="2819400"/>
            <a:ext cx="6286500" cy="345360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609600"/>
            <a:ext cx="8763000" cy="3657600"/>
          </a:xfrm>
        </p:spPr>
        <p:txBody>
          <a:bodyPr>
            <a:normAutofit fontScale="77500" lnSpcReduction="20000"/>
          </a:bodyPr>
          <a:lstStyle/>
          <a:p>
            <a:pPr algn="just">
              <a:buFont typeface="Wingdings" pitchFamily="2" charset="2"/>
              <a:buChar char="q"/>
            </a:pPr>
            <a:r>
              <a:rPr lang="en-US" sz="4200" dirty="0" smtClean="0">
                <a:latin typeface="Aharoni" pitchFamily="2" charset="-79"/>
                <a:cs typeface="Aharoni" pitchFamily="2" charset="-79"/>
              </a:rPr>
              <a:t> Election </a:t>
            </a:r>
            <a:r>
              <a:rPr lang="en-US" sz="4200" dirty="0">
                <a:latin typeface="Aharoni" pitchFamily="2" charset="-79"/>
                <a:cs typeface="Aharoni" pitchFamily="2" charset="-79"/>
              </a:rPr>
              <a:t>is an essential feature of parliamentary democracy. </a:t>
            </a:r>
            <a:endParaRPr lang="en-US" sz="4200" dirty="0" smtClean="0">
              <a:latin typeface="Aharoni" pitchFamily="2" charset="-79"/>
              <a:cs typeface="Aharoni" pitchFamily="2" charset="-79"/>
            </a:endParaRPr>
          </a:p>
          <a:p>
            <a:pPr algn="just">
              <a:buFont typeface="Wingdings" pitchFamily="2" charset="2"/>
              <a:buChar char="q"/>
            </a:pPr>
            <a:r>
              <a:rPr lang="en-US" sz="4200" dirty="0" smtClean="0">
                <a:latin typeface="Aharoni" pitchFamily="2" charset="-79"/>
                <a:cs typeface="Aharoni" pitchFamily="2" charset="-79"/>
              </a:rPr>
              <a:t>In </a:t>
            </a:r>
            <a:r>
              <a:rPr lang="en-US" sz="4200" dirty="0">
                <a:latin typeface="Aharoni" pitchFamily="2" charset="-79"/>
                <a:cs typeface="Aharoni" pitchFamily="2" charset="-79"/>
              </a:rPr>
              <a:t>our democracy election plays a significant role in selecting the </a:t>
            </a:r>
            <a:r>
              <a:rPr lang="en-US" sz="4200" dirty="0" smtClean="0">
                <a:latin typeface="Aharoni" pitchFamily="2" charset="-79"/>
                <a:cs typeface="Aharoni" pitchFamily="2" charset="-79"/>
              </a:rPr>
              <a:t>representatives </a:t>
            </a:r>
            <a:r>
              <a:rPr lang="en-US" sz="4200" dirty="0">
                <a:latin typeface="Aharoni" pitchFamily="2" charset="-79"/>
                <a:cs typeface="Aharoni" pitchFamily="2" charset="-79"/>
              </a:rPr>
              <a:t>of the Government through a </a:t>
            </a:r>
            <a:r>
              <a:rPr lang="en-US" sz="4200" dirty="0" smtClean="0">
                <a:latin typeface="Aharoni" pitchFamily="2" charset="-79"/>
                <a:cs typeface="Aharoni" pitchFamily="2" charset="-79"/>
              </a:rPr>
              <a:t>proper </a:t>
            </a:r>
            <a:r>
              <a:rPr lang="en-US" sz="4200" dirty="0">
                <a:latin typeface="Aharoni" pitchFamily="2" charset="-79"/>
                <a:cs typeface="Aharoni" pitchFamily="2" charset="-79"/>
              </a:rPr>
              <a:t>procedure. </a:t>
            </a:r>
          </a:p>
          <a:p>
            <a:pPr algn="just">
              <a:buFont typeface="Wingdings" pitchFamily="2" charset="2"/>
              <a:buChar char="q"/>
            </a:pPr>
            <a:r>
              <a:rPr lang="en-US" sz="4200" dirty="0" smtClean="0">
                <a:latin typeface="Aharoni" pitchFamily="2" charset="-79"/>
                <a:cs typeface="Aharoni" pitchFamily="2" charset="-79"/>
              </a:rPr>
              <a:t> Election </a:t>
            </a:r>
            <a:r>
              <a:rPr lang="en-US" sz="4200" dirty="0">
                <a:latin typeface="Aharoni" pitchFamily="2" charset="-79"/>
                <a:cs typeface="Aharoni" pitchFamily="2" charset="-79"/>
              </a:rPr>
              <a:t>is a means for the masses to choose their representatives freely. </a:t>
            </a:r>
            <a:endParaRPr lang="en-US" sz="4200" dirty="0" smtClean="0">
              <a:latin typeface="Aharoni" pitchFamily="2" charset="-79"/>
              <a:cs typeface="Aharoni" pitchFamily="2" charset="-79"/>
            </a:endParaRPr>
          </a:p>
          <a:p>
            <a:pPr algn="just"/>
            <a:endParaRPr lang="en-US" dirty="0"/>
          </a:p>
        </p:txBody>
      </p:sp>
      <p:pic>
        <p:nvPicPr>
          <p:cNvPr id="5" name="Picture 4" descr="word-cloud-2.png"/>
          <p:cNvPicPr>
            <a:picLocks noChangeAspect="1"/>
          </p:cNvPicPr>
          <p:nvPr/>
        </p:nvPicPr>
        <p:blipFill>
          <a:blip r:embed="rId2"/>
          <a:stretch>
            <a:fillRect/>
          </a:stretch>
        </p:blipFill>
        <p:spPr>
          <a:xfrm>
            <a:off x="0" y="4572000"/>
            <a:ext cx="9144000" cy="2286000"/>
          </a:xfrm>
          <a:prstGeom prst="rect">
            <a:avLst/>
          </a:prstGeom>
        </p:spPr>
      </p:pic>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a:bodyPr>
          <a:lstStyle/>
          <a:p>
            <a:r>
              <a:rPr lang="en-US" sz="2400" dirty="0" smtClean="0">
                <a:latin typeface="MV Boli" pitchFamily="2" charset="0"/>
                <a:cs typeface="MV Boli" pitchFamily="2" charset="0"/>
              </a:rPr>
              <a:t>ABC of Indian Election:</a:t>
            </a:r>
            <a:endParaRPr lang="en-US" sz="2400" dirty="0">
              <a:latin typeface="MV Boli" pitchFamily="2" charset="0"/>
              <a:cs typeface="MV Boli" pitchFamily="2" charset="0"/>
            </a:endParaRPr>
          </a:p>
        </p:txBody>
      </p:sp>
      <p:sp>
        <p:nvSpPr>
          <p:cNvPr id="3" name="Content Placeholder 2"/>
          <p:cNvSpPr>
            <a:spLocks noGrp="1"/>
          </p:cNvSpPr>
          <p:nvPr>
            <p:ph idx="1"/>
          </p:nvPr>
        </p:nvSpPr>
        <p:spPr>
          <a:xfrm>
            <a:off x="457200" y="838200"/>
            <a:ext cx="8229600" cy="5486400"/>
          </a:xfrm>
        </p:spPr>
        <p:txBody>
          <a:bodyPr/>
          <a:lstStyle/>
          <a:p>
            <a:pPr algn="just">
              <a:buFont typeface="Arial" pitchFamily="34" charset="0"/>
              <a:buChar char="•"/>
            </a:pPr>
            <a:r>
              <a:rPr lang="en-US" sz="2000" b="1" dirty="0" smtClean="0"/>
              <a:t>Election is the formal process of selecting a person for public office by voting.</a:t>
            </a:r>
          </a:p>
          <a:p>
            <a:pPr algn="just"/>
            <a:r>
              <a:rPr lang="en-US" sz="2000" b="1" dirty="0" smtClean="0"/>
              <a:t>Article 324 to 329 in Part XV of the Indian Constitution make the provision for the electoral system of the country.</a:t>
            </a:r>
          </a:p>
          <a:p>
            <a:pPr algn="just"/>
            <a:r>
              <a:rPr lang="en-US" sz="2000" b="1" dirty="0" smtClean="0">
                <a:cs typeface="Aharoni" pitchFamily="2" charset="-79"/>
              </a:rPr>
              <a:t>In India all the adult citizens irrespective of their caste, class, creed, sex and religion can take part in the electoral process. </a:t>
            </a:r>
          </a:p>
          <a:p>
            <a:pPr algn="just"/>
            <a:r>
              <a:rPr lang="en-US" sz="2000" b="1" dirty="0" smtClean="0">
                <a:cs typeface="Aharoni" pitchFamily="2" charset="-79"/>
              </a:rPr>
              <a:t>Our constitution provides for a direct election of the representatives of the people.</a:t>
            </a:r>
          </a:p>
          <a:p>
            <a:pPr algn="just"/>
            <a:r>
              <a:rPr lang="en-US" sz="2000" b="1" dirty="0" smtClean="0">
                <a:cs typeface="Aharoni" pitchFamily="2" charset="-79"/>
              </a:rPr>
              <a:t>Members of the </a:t>
            </a:r>
            <a:r>
              <a:rPr lang="en-US" sz="2000" b="1" dirty="0" err="1" smtClean="0">
                <a:cs typeface="Aharoni" pitchFamily="2" charset="-79"/>
              </a:rPr>
              <a:t>Lok</a:t>
            </a:r>
            <a:r>
              <a:rPr lang="en-US" sz="2000" b="1" dirty="0" smtClean="0">
                <a:cs typeface="Aharoni" pitchFamily="2" charset="-79"/>
              </a:rPr>
              <a:t> </a:t>
            </a:r>
            <a:r>
              <a:rPr lang="en-US" sz="2000" b="1" dirty="0" err="1" smtClean="0">
                <a:cs typeface="Aharoni" pitchFamily="2" charset="-79"/>
              </a:rPr>
              <a:t>Sabha</a:t>
            </a:r>
            <a:r>
              <a:rPr lang="en-US" sz="2000" b="1" dirty="0" smtClean="0">
                <a:cs typeface="Aharoni" pitchFamily="2" charset="-79"/>
              </a:rPr>
              <a:t>, the State Legislative Assemblies, Municipalities and Village </a:t>
            </a:r>
            <a:r>
              <a:rPr lang="en-US" sz="2000" b="1" dirty="0" err="1" smtClean="0">
                <a:cs typeface="Aharoni" pitchFamily="2" charset="-79"/>
              </a:rPr>
              <a:t>Panchayants</a:t>
            </a:r>
            <a:r>
              <a:rPr lang="en-US" sz="2000" b="1" dirty="0" smtClean="0">
                <a:cs typeface="Aharoni" pitchFamily="2" charset="-79"/>
              </a:rPr>
              <a:t> are directly elected by the people.</a:t>
            </a:r>
            <a:endParaRPr lang="en-US" sz="2000" b="1" dirty="0" smtClean="0"/>
          </a:p>
          <a:p>
            <a:endParaRPr lang="en-US" dirty="0"/>
          </a:p>
        </p:txBody>
      </p:sp>
      <p:pic>
        <p:nvPicPr>
          <p:cNvPr id="4" name="Picture 3" descr="elections.jpg"/>
          <p:cNvPicPr>
            <a:picLocks noChangeAspect="1"/>
          </p:cNvPicPr>
          <p:nvPr/>
        </p:nvPicPr>
        <p:blipFill>
          <a:blip r:embed="rId2"/>
          <a:stretch>
            <a:fillRect/>
          </a:stretch>
        </p:blipFill>
        <p:spPr>
          <a:xfrm>
            <a:off x="1600200" y="4495800"/>
            <a:ext cx="5943600" cy="2133600"/>
          </a:xfrm>
          <a:prstGeom prst="rect">
            <a:avLst/>
          </a:prstGeom>
        </p:spPr>
      </p:pic>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a:bodyPr>
          <a:lstStyle/>
          <a:p>
            <a:r>
              <a:rPr lang="en-US" sz="3200" b="1" dirty="0" smtClean="0">
                <a:latin typeface="MV Boli" pitchFamily="2" charset="0"/>
                <a:cs typeface="MV Boli" pitchFamily="2" charset="0"/>
              </a:rPr>
              <a:t>Election Machinery:</a:t>
            </a:r>
            <a:endParaRPr lang="en-US" sz="3200" b="1" dirty="0">
              <a:latin typeface="MV Boli" pitchFamily="2" charset="0"/>
              <a:cs typeface="MV Boli" pitchFamily="2" charset="0"/>
            </a:endParaRPr>
          </a:p>
        </p:txBody>
      </p:sp>
      <p:sp>
        <p:nvSpPr>
          <p:cNvPr id="3" name="Content Placeholder 2"/>
          <p:cNvSpPr>
            <a:spLocks noGrp="1"/>
          </p:cNvSpPr>
          <p:nvPr>
            <p:ph sz="half" idx="1"/>
          </p:nvPr>
        </p:nvSpPr>
        <p:spPr>
          <a:xfrm>
            <a:off x="457200" y="914400"/>
            <a:ext cx="4038600" cy="5440525"/>
          </a:xfrm>
        </p:spPr>
        <p:txBody>
          <a:bodyPr>
            <a:normAutofit/>
          </a:bodyPr>
          <a:lstStyle/>
          <a:p>
            <a:r>
              <a:rPr lang="en-US" sz="2000" b="1" dirty="0" smtClean="0">
                <a:latin typeface="+mj-lt"/>
              </a:rPr>
              <a:t>Election Commission of India (ECI)</a:t>
            </a:r>
          </a:p>
          <a:p>
            <a:r>
              <a:rPr lang="en-US" sz="2000" b="1" dirty="0" smtClean="0">
                <a:latin typeface="+mj-lt"/>
              </a:rPr>
              <a:t>Chief Electoral Officer (CEO)</a:t>
            </a:r>
          </a:p>
          <a:p>
            <a:r>
              <a:rPr lang="en-US" sz="2000" b="1" dirty="0" smtClean="0">
                <a:latin typeface="+mj-lt"/>
              </a:rPr>
              <a:t>District Election Officer (DEO)</a:t>
            </a:r>
          </a:p>
          <a:p>
            <a:r>
              <a:rPr lang="en-US" sz="2000" b="1" dirty="0" smtClean="0">
                <a:latin typeface="+mj-lt"/>
              </a:rPr>
              <a:t>Returning Officer (RO)</a:t>
            </a:r>
          </a:p>
          <a:p>
            <a:r>
              <a:rPr lang="en-US" sz="2000" b="1" dirty="0" smtClean="0">
                <a:latin typeface="+mj-lt"/>
              </a:rPr>
              <a:t>Electoral Registration Officer (ERO)</a:t>
            </a:r>
          </a:p>
          <a:p>
            <a:r>
              <a:rPr lang="en-US" sz="2000" b="1" dirty="0" smtClean="0">
                <a:latin typeface="+mj-lt"/>
              </a:rPr>
              <a:t>Presiding Officer </a:t>
            </a:r>
          </a:p>
          <a:p>
            <a:r>
              <a:rPr lang="en-US" sz="2000" b="1" dirty="0" smtClean="0">
                <a:latin typeface="+mj-lt"/>
              </a:rPr>
              <a:t>Observers</a:t>
            </a:r>
            <a:endParaRPr lang="en-US" sz="2000" b="1" dirty="0">
              <a:latin typeface="+mj-lt"/>
            </a:endParaRPr>
          </a:p>
        </p:txBody>
      </p:sp>
      <p:pic>
        <p:nvPicPr>
          <p:cNvPr id="8" name="Content Placeholder 4" descr="file758etfgycok19tjwzp2z-1569596248.jpg"/>
          <p:cNvPicPr>
            <a:picLocks noGrp="1" noChangeAspect="1"/>
          </p:cNvPicPr>
          <p:nvPr>
            <p:ph sz="half" idx="2"/>
          </p:nvPr>
        </p:nvPicPr>
        <p:blipFill>
          <a:blip r:embed="rId2"/>
          <a:stretch>
            <a:fillRect/>
          </a:stretch>
        </p:blipFill>
        <p:spPr>
          <a:xfrm>
            <a:off x="457200" y="4267200"/>
            <a:ext cx="3657600" cy="2243328"/>
          </a:xfrm>
        </p:spPr>
      </p:pic>
      <p:pic>
        <p:nvPicPr>
          <p:cNvPr id="6" name="Content Placeholder 5" descr="PicsArt_10-04-08.39.08.png"/>
          <p:cNvPicPr>
            <a:picLocks noChangeAspect="1"/>
          </p:cNvPicPr>
          <p:nvPr/>
        </p:nvPicPr>
        <p:blipFill>
          <a:blip r:embed="rId3"/>
          <a:stretch>
            <a:fillRect/>
          </a:stretch>
        </p:blipFill>
        <p:spPr>
          <a:xfrm>
            <a:off x="3810000" y="3124200"/>
            <a:ext cx="5029200" cy="3200400"/>
          </a:xfrm>
          <a:prstGeom prst="rect">
            <a:avLst/>
          </a:prstGeom>
        </p:spPr>
      </p:pic>
      <p:sp>
        <p:nvSpPr>
          <p:cNvPr id="9" name="Oval 8"/>
          <p:cNvSpPr/>
          <p:nvPr/>
        </p:nvSpPr>
        <p:spPr>
          <a:xfrm>
            <a:off x="4724400" y="762000"/>
            <a:ext cx="4038600" cy="243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Under Article 324 of the Constitution of India, the Election Commission of India is vested with the power of conducting the elections in India (i.e. elections of </a:t>
            </a:r>
            <a:r>
              <a:rPr lang="en-US" sz="1600" b="1" dirty="0" err="1" smtClean="0"/>
              <a:t>Lok</a:t>
            </a:r>
            <a:r>
              <a:rPr lang="en-US" sz="1600" b="1" dirty="0" smtClean="0"/>
              <a:t> </a:t>
            </a:r>
            <a:r>
              <a:rPr lang="en-US" sz="1600" b="1" dirty="0" err="1" smtClean="0"/>
              <a:t>Sabha</a:t>
            </a:r>
            <a:r>
              <a:rPr lang="en-US" sz="1600" b="1" dirty="0" smtClean="0"/>
              <a:t> and State Legislative Assembly election)</a:t>
            </a:r>
            <a:endParaRPr lang="en-US" sz="1600" b="1" dirty="0"/>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a:bodyPr>
          <a:lstStyle/>
          <a:p>
            <a:r>
              <a:rPr lang="en-US" sz="2800" b="1" dirty="0" smtClean="0">
                <a:latin typeface="MV Boli" pitchFamily="2" charset="0"/>
                <a:cs typeface="MV Boli" pitchFamily="2" charset="0"/>
              </a:rPr>
              <a:t>Election Process:</a:t>
            </a:r>
            <a:endParaRPr lang="en-US" sz="2800" b="1" dirty="0">
              <a:latin typeface="MV Boli" pitchFamily="2" charset="0"/>
              <a:cs typeface="MV Boli" pitchFamily="2" charset="0"/>
            </a:endParaRPr>
          </a:p>
        </p:txBody>
      </p:sp>
      <p:sp>
        <p:nvSpPr>
          <p:cNvPr id="3" name="Content Placeholder 2"/>
          <p:cNvSpPr>
            <a:spLocks noGrp="1"/>
          </p:cNvSpPr>
          <p:nvPr>
            <p:ph sz="half" idx="1"/>
          </p:nvPr>
        </p:nvSpPr>
        <p:spPr>
          <a:xfrm>
            <a:off x="457200" y="1447800"/>
            <a:ext cx="4038600" cy="4953000"/>
          </a:xfrm>
        </p:spPr>
        <p:txBody>
          <a:bodyPr>
            <a:normAutofit fontScale="92500" lnSpcReduction="10000"/>
          </a:bodyPr>
          <a:lstStyle/>
          <a:p>
            <a:pPr>
              <a:buNone/>
            </a:pPr>
            <a:endParaRPr lang="en-US" dirty="0" smtClean="0"/>
          </a:p>
          <a:p>
            <a:endParaRPr lang="en-US" sz="2400" dirty="0"/>
          </a:p>
        </p:txBody>
      </p:sp>
      <p:sp>
        <p:nvSpPr>
          <p:cNvPr id="4" name="Content Placeholder 3"/>
          <p:cNvSpPr>
            <a:spLocks noGrp="1"/>
          </p:cNvSpPr>
          <p:nvPr>
            <p:ph sz="half" idx="2"/>
          </p:nvPr>
        </p:nvSpPr>
        <p:spPr>
          <a:xfrm>
            <a:off x="3352800" y="762000"/>
            <a:ext cx="5257800" cy="5867400"/>
          </a:xfrm>
        </p:spPr>
        <p:txBody>
          <a:bodyPr>
            <a:normAutofit fontScale="92500" lnSpcReduction="10000"/>
          </a:bodyPr>
          <a:lstStyle/>
          <a:p>
            <a:pPr algn="just">
              <a:buNone/>
            </a:pPr>
            <a:endParaRPr lang="en-US" sz="2400" b="1" dirty="0" smtClean="0"/>
          </a:p>
          <a:p>
            <a:pPr algn="just"/>
            <a:r>
              <a:rPr lang="en-US" sz="2400" b="1" dirty="0" smtClean="0"/>
              <a:t>Schedule of Election</a:t>
            </a:r>
          </a:p>
          <a:p>
            <a:pPr algn="just"/>
            <a:r>
              <a:rPr lang="en-US" sz="2400" b="1" dirty="0" smtClean="0"/>
              <a:t>Delimitation of constituencies</a:t>
            </a:r>
          </a:p>
          <a:p>
            <a:pPr algn="just"/>
            <a:r>
              <a:rPr lang="en-US" sz="2400" b="1" dirty="0" smtClean="0"/>
              <a:t>Preparation of Electoral rolls</a:t>
            </a:r>
          </a:p>
          <a:p>
            <a:pPr algn="just"/>
            <a:r>
              <a:rPr lang="en-US" sz="2400" b="1" dirty="0" smtClean="0"/>
              <a:t>Notification of elections and appointment of Returning Officers and other staff</a:t>
            </a:r>
          </a:p>
          <a:p>
            <a:pPr algn="just"/>
            <a:r>
              <a:rPr lang="en-US" sz="2400" b="1" dirty="0" smtClean="0"/>
              <a:t>Filling of nomination papers</a:t>
            </a:r>
          </a:p>
          <a:p>
            <a:pPr algn="just"/>
            <a:r>
              <a:rPr lang="en-US" sz="2400" b="1" dirty="0" smtClean="0"/>
              <a:t>Scrutiny of nomination papers</a:t>
            </a:r>
          </a:p>
          <a:p>
            <a:pPr algn="just"/>
            <a:r>
              <a:rPr lang="en-US" sz="2400" b="1" dirty="0" smtClean="0"/>
              <a:t>Withdrawal of nominations</a:t>
            </a:r>
          </a:p>
          <a:p>
            <a:pPr algn="just"/>
            <a:r>
              <a:rPr lang="en-US" sz="2400" b="1" dirty="0" smtClean="0"/>
              <a:t>Election Campaigns</a:t>
            </a:r>
          </a:p>
          <a:p>
            <a:pPr algn="just"/>
            <a:r>
              <a:rPr lang="en-US" sz="2400" b="1" dirty="0" smtClean="0"/>
              <a:t>Polling of votes</a:t>
            </a:r>
          </a:p>
          <a:p>
            <a:pPr algn="just"/>
            <a:r>
              <a:rPr lang="en-US" sz="2400" b="1" dirty="0" smtClean="0"/>
              <a:t>Voting Procedure</a:t>
            </a:r>
          </a:p>
          <a:p>
            <a:pPr algn="just"/>
            <a:r>
              <a:rPr lang="en-US" sz="2400" b="1" dirty="0" smtClean="0"/>
              <a:t>Counting of Votes</a:t>
            </a:r>
          </a:p>
          <a:p>
            <a:pPr algn="just"/>
            <a:r>
              <a:rPr lang="en-US" sz="2400" b="1" dirty="0" smtClean="0"/>
              <a:t>Declaration of result</a:t>
            </a:r>
          </a:p>
          <a:p>
            <a:pPr>
              <a:buNone/>
            </a:pPr>
            <a:endParaRPr lang="en-US" sz="2400" dirty="0" smtClean="0"/>
          </a:p>
          <a:p>
            <a:endParaRPr lang="en-US" sz="2400" dirty="0"/>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g\Downloads\Electoral-System-Info-1-01-01 (1).jpg"/>
          <p:cNvPicPr>
            <a:picLocks noChangeAspect="1" noChangeArrowheads="1"/>
          </p:cNvPicPr>
          <p:nvPr/>
        </p:nvPicPr>
        <p:blipFill>
          <a:blip r:embed="rId2"/>
          <a:srcRect/>
          <a:stretch>
            <a:fillRect/>
          </a:stretch>
        </p:blipFill>
        <p:spPr bwMode="auto">
          <a:xfrm>
            <a:off x="1600200" y="762000"/>
            <a:ext cx="5715000" cy="5715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en-US" sz="3200" b="1" dirty="0" smtClean="0">
                <a:latin typeface="MV Boli" pitchFamily="2" charset="0"/>
                <a:cs typeface="MV Boli" pitchFamily="2" charset="0"/>
              </a:rPr>
              <a:t>Election Campaign</a:t>
            </a:r>
            <a:r>
              <a:rPr lang="en-US" dirty="0" smtClean="0"/>
              <a:t>:</a:t>
            </a:r>
            <a:endParaRPr lang="en-US" dirty="0"/>
          </a:p>
        </p:txBody>
      </p:sp>
      <p:pic>
        <p:nvPicPr>
          <p:cNvPr id="5" name="Content Placeholder 4" descr="IMG-20181208-WA0001.jpg"/>
          <p:cNvPicPr>
            <a:picLocks noGrp="1" noChangeAspect="1"/>
          </p:cNvPicPr>
          <p:nvPr>
            <p:ph sz="half" idx="1"/>
          </p:nvPr>
        </p:nvPicPr>
        <p:blipFill>
          <a:blip r:embed="rId2" cstate="print"/>
          <a:stretch>
            <a:fillRect/>
          </a:stretch>
        </p:blipFill>
        <p:spPr>
          <a:xfrm>
            <a:off x="381000" y="1295400"/>
            <a:ext cx="2895600" cy="2171700"/>
          </a:xfrm>
        </p:spPr>
      </p:pic>
      <p:pic>
        <p:nvPicPr>
          <p:cNvPr id="6" name="Content Placeholder 5" descr="ys jagan election meeting In Guntur Photo Gallery1.jpg"/>
          <p:cNvPicPr>
            <a:picLocks noGrp="1" noChangeAspect="1"/>
          </p:cNvPicPr>
          <p:nvPr>
            <p:ph sz="half" idx="2"/>
          </p:nvPr>
        </p:nvPicPr>
        <p:blipFill>
          <a:blip r:embed="rId3"/>
          <a:stretch>
            <a:fillRect/>
          </a:stretch>
        </p:blipFill>
        <p:spPr>
          <a:xfrm>
            <a:off x="3657600" y="990600"/>
            <a:ext cx="3539821" cy="2590800"/>
          </a:xfrm>
        </p:spPr>
      </p:pic>
      <p:pic>
        <p:nvPicPr>
          <p:cNvPr id="7" name="Picture 6" descr="50e9d5cd43def7c4b0232cd5aac0e2cc.jpg"/>
          <p:cNvPicPr>
            <a:picLocks noChangeAspect="1"/>
          </p:cNvPicPr>
          <p:nvPr/>
        </p:nvPicPr>
        <p:blipFill>
          <a:blip r:embed="rId4" cstate="print"/>
          <a:stretch>
            <a:fillRect/>
          </a:stretch>
        </p:blipFill>
        <p:spPr>
          <a:xfrm>
            <a:off x="228600" y="3886200"/>
            <a:ext cx="2755661" cy="1752600"/>
          </a:xfrm>
          <a:prstGeom prst="rect">
            <a:avLst/>
          </a:prstGeom>
        </p:spPr>
      </p:pic>
      <p:pic>
        <p:nvPicPr>
          <p:cNvPr id="8" name="Picture 7" descr="1000x-1.jpg"/>
          <p:cNvPicPr>
            <a:picLocks noChangeAspect="1"/>
          </p:cNvPicPr>
          <p:nvPr/>
        </p:nvPicPr>
        <p:blipFill>
          <a:blip r:embed="rId5"/>
          <a:stretch>
            <a:fillRect/>
          </a:stretch>
        </p:blipFill>
        <p:spPr>
          <a:xfrm>
            <a:off x="2514600" y="4343400"/>
            <a:ext cx="2972600" cy="1982724"/>
          </a:xfrm>
          <a:prstGeom prst="rect">
            <a:avLst/>
          </a:prstGeom>
        </p:spPr>
      </p:pic>
      <p:pic>
        <p:nvPicPr>
          <p:cNvPr id="9" name="Picture 8" descr="india-elections-op_2862574b (1).jpg"/>
          <p:cNvPicPr>
            <a:picLocks noChangeAspect="1"/>
          </p:cNvPicPr>
          <p:nvPr/>
        </p:nvPicPr>
        <p:blipFill>
          <a:blip r:embed="rId6"/>
          <a:stretch>
            <a:fillRect/>
          </a:stretch>
        </p:blipFill>
        <p:spPr>
          <a:xfrm>
            <a:off x="5181600" y="3886200"/>
            <a:ext cx="2946400" cy="1839124"/>
          </a:xfrm>
          <a:prstGeom prst="rect">
            <a:avLst/>
          </a:prstGeo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15112"/>
          </a:xfrm>
        </p:spPr>
        <p:txBody>
          <a:bodyPr>
            <a:normAutofit fontScale="90000"/>
          </a:bodyPr>
          <a:lstStyle/>
          <a:p>
            <a:r>
              <a:rPr lang="en-US" b="1" dirty="0" smtClean="0">
                <a:latin typeface="MV Boli" pitchFamily="2" charset="0"/>
                <a:cs typeface="MV Boli" pitchFamily="2" charset="0"/>
              </a:rPr>
              <a:t>Voting</a:t>
            </a:r>
            <a:r>
              <a:rPr lang="en-US" dirty="0" smtClean="0"/>
              <a:t>:</a:t>
            </a:r>
            <a:endParaRPr lang="en-US" dirty="0"/>
          </a:p>
        </p:txBody>
      </p:sp>
      <p:sp>
        <p:nvSpPr>
          <p:cNvPr id="3" name="Content Placeholder 2"/>
          <p:cNvSpPr>
            <a:spLocks noGrp="1"/>
          </p:cNvSpPr>
          <p:nvPr>
            <p:ph idx="1"/>
          </p:nvPr>
        </p:nvSpPr>
        <p:spPr>
          <a:xfrm>
            <a:off x="457200" y="914400"/>
            <a:ext cx="8229600" cy="5410200"/>
          </a:xfrm>
        </p:spPr>
        <p:txBody>
          <a:bodyPr>
            <a:normAutofit lnSpcReduction="10000"/>
          </a:bodyPr>
          <a:lstStyle/>
          <a:p>
            <a:pPr algn="just"/>
            <a:r>
              <a:rPr lang="en-US" dirty="0" smtClean="0"/>
              <a:t>Voting is done by secret ballot.</a:t>
            </a:r>
          </a:p>
          <a:p>
            <a:pPr algn="just"/>
            <a:r>
              <a:rPr lang="en-US" dirty="0" smtClean="0"/>
              <a:t>Polling Stations are set up usually in public institutions such as schools and community halls.</a:t>
            </a:r>
          </a:p>
          <a:p>
            <a:pPr algn="just">
              <a:lnSpc>
                <a:spcPct val="110000"/>
              </a:lnSpc>
            </a:pPr>
            <a:r>
              <a:rPr lang="en-US" dirty="0" smtClean="0"/>
              <a:t>To enable as many electors as </a:t>
            </a:r>
          </a:p>
          <a:p>
            <a:pPr algn="just">
              <a:lnSpc>
                <a:spcPct val="110000"/>
              </a:lnSpc>
              <a:buNone/>
            </a:pPr>
            <a:r>
              <a:rPr lang="en-US" dirty="0" smtClean="0"/>
              <a:t>    possible to vote, the </a:t>
            </a:r>
          </a:p>
          <a:p>
            <a:pPr algn="just">
              <a:lnSpc>
                <a:spcPct val="110000"/>
              </a:lnSpc>
              <a:buNone/>
            </a:pPr>
            <a:r>
              <a:rPr lang="en-US" dirty="0" smtClean="0"/>
              <a:t>    officials of Election </a:t>
            </a:r>
          </a:p>
          <a:p>
            <a:pPr algn="just">
              <a:lnSpc>
                <a:spcPct val="110000"/>
              </a:lnSpc>
              <a:buNone/>
            </a:pPr>
            <a:r>
              <a:rPr lang="en-US" dirty="0" smtClean="0"/>
              <a:t>    Commission try to ensure </a:t>
            </a:r>
          </a:p>
          <a:p>
            <a:pPr algn="just">
              <a:lnSpc>
                <a:spcPct val="110000"/>
              </a:lnSpc>
              <a:buNone/>
            </a:pPr>
            <a:r>
              <a:rPr lang="en-US" dirty="0" smtClean="0"/>
              <a:t>    that there is a polling station </a:t>
            </a:r>
          </a:p>
          <a:p>
            <a:pPr algn="just">
              <a:lnSpc>
                <a:spcPct val="110000"/>
              </a:lnSpc>
              <a:buNone/>
            </a:pPr>
            <a:r>
              <a:rPr lang="en-US" dirty="0" smtClean="0"/>
              <a:t>    within 2kms of every voter.</a:t>
            </a:r>
          </a:p>
          <a:p>
            <a:pPr algn="just">
              <a:lnSpc>
                <a:spcPct val="110000"/>
              </a:lnSpc>
              <a:buFont typeface="Arial" pitchFamily="34" charset="0"/>
              <a:buChar char="•"/>
            </a:pPr>
            <a:r>
              <a:rPr lang="en-US" dirty="0" smtClean="0"/>
              <a:t> On entering the polling station, the elector is checked against the electoral roll and allowed to vote in the EVM.</a:t>
            </a:r>
          </a:p>
          <a:p>
            <a:pPr>
              <a:lnSpc>
                <a:spcPct val="110000"/>
              </a:lnSpc>
              <a:buFont typeface="Arial" pitchFamily="34" charset="0"/>
              <a:buChar char="•"/>
            </a:pPr>
            <a:endParaRPr lang="en-US" dirty="0" smtClean="0"/>
          </a:p>
          <a:p>
            <a:pPr>
              <a:lnSpc>
                <a:spcPct val="110000"/>
              </a:lnSpc>
              <a:buNone/>
            </a:pPr>
            <a:endParaRPr lang="en-US" dirty="0" smtClean="0"/>
          </a:p>
          <a:p>
            <a:endParaRPr lang="en-US" dirty="0"/>
          </a:p>
        </p:txBody>
      </p:sp>
      <p:sp>
        <p:nvSpPr>
          <p:cNvPr id="4" name="Rounded Rectangle 3"/>
          <p:cNvSpPr/>
          <p:nvPr/>
        </p:nvSpPr>
        <p:spPr>
          <a:xfrm>
            <a:off x="5029200" y="2209800"/>
            <a:ext cx="3657600" cy="2667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i="1" dirty="0" smtClean="0">
                <a:solidFill>
                  <a:srgbClr val="FF0000"/>
                </a:solidFill>
              </a:rPr>
              <a:t>The Election Commission of India took a historic decision to use only EVMs in the </a:t>
            </a:r>
            <a:r>
              <a:rPr lang="en-US" sz="2400" b="1" i="1" dirty="0" err="1" smtClean="0">
                <a:solidFill>
                  <a:srgbClr val="FF0000"/>
                </a:solidFill>
              </a:rPr>
              <a:t>Lok</a:t>
            </a:r>
            <a:r>
              <a:rPr lang="en-US" sz="2400" b="1" i="1" dirty="0" smtClean="0">
                <a:solidFill>
                  <a:srgbClr val="FF0000"/>
                </a:solidFill>
              </a:rPr>
              <a:t> </a:t>
            </a:r>
            <a:r>
              <a:rPr lang="en-US" sz="2400" b="1" i="1" dirty="0" err="1" smtClean="0">
                <a:solidFill>
                  <a:srgbClr val="FF0000"/>
                </a:solidFill>
              </a:rPr>
              <a:t>Sabha</a:t>
            </a:r>
            <a:r>
              <a:rPr lang="en-US" sz="2400" b="1" i="1" dirty="0" smtClean="0">
                <a:solidFill>
                  <a:srgbClr val="FF0000"/>
                </a:solidFill>
              </a:rPr>
              <a:t> election  of 2004.</a:t>
            </a:r>
            <a:endParaRPr lang="en-US" sz="2400" b="1" i="1" dirty="0">
              <a:solidFill>
                <a:srgbClr val="FF0000"/>
              </a:solidFill>
            </a:endParaRPr>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609600"/>
            <a:ext cx="8382000" cy="5715000"/>
          </a:xfrm>
          <a:prstGeom prst="rect">
            <a:avLst/>
          </a:prstGeom>
        </p:spPr>
        <p:txBody>
          <a:bodyPr>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Supervising Elections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 Election Commission appoints a large number of observers to ensure that the election is conducted fairly.</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Counting of Votes: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After the polling has finished, the votes are counted under the supervision of Returning Officers and Observers appointed by the Election Commission. </a:t>
            </a: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 name="Picture 2" descr="mala.jpg"/>
          <p:cNvPicPr>
            <a:picLocks noChangeAspect="1"/>
          </p:cNvPicPr>
          <p:nvPr/>
        </p:nvPicPr>
        <p:blipFill>
          <a:blip r:embed="rId2"/>
          <a:stretch>
            <a:fillRect/>
          </a:stretch>
        </p:blipFill>
        <p:spPr>
          <a:xfrm>
            <a:off x="4572000" y="3657600"/>
            <a:ext cx="3600450" cy="2400300"/>
          </a:xfrm>
          <a:prstGeom prst="rect">
            <a:avLst/>
          </a:prstGeom>
        </p:spPr>
      </p:pic>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672</TotalTime>
  <Words>820</Words>
  <Application>Microsoft Office PowerPoint</Application>
  <PresentationFormat>On-screen Show (4:3)</PresentationFormat>
  <Paragraphs>93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Slide 1</vt:lpstr>
      <vt:lpstr>Slide 2</vt:lpstr>
      <vt:lpstr>ABC of Indian Election:</vt:lpstr>
      <vt:lpstr>Election Machinery:</vt:lpstr>
      <vt:lpstr>Election Process:</vt:lpstr>
      <vt:lpstr>Slide 6</vt:lpstr>
      <vt:lpstr>Election Campaign:</vt:lpstr>
      <vt:lpstr>Voting:</vt:lpstr>
      <vt:lpstr>Slide 9</vt:lpstr>
      <vt:lpstr>Voting Machineries:</vt:lpstr>
      <vt:lpstr>Slide 11</vt:lpstr>
      <vt:lpstr> Symbols:</vt:lpstr>
      <vt:lpstr>Slide 13</vt:lpstr>
      <vt:lpstr>Articles related to Elections at a glance:</vt:lpstr>
      <vt:lpstr>Electoral Reforms:</vt:lpstr>
      <vt:lpstr>Slide 16</vt:lpstr>
      <vt:lpstr>Slide 17</vt:lpstr>
      <vt:lpstr>Conclusion:</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dg</dc:creator>
  <cp:lastModifiedBy>dg</cp:lastModifiedBy>
  <cp:revision>36</cp:revision>
  <dcterms:created xsi:type="dcterms:W3CDTF">2020-10-04T11:57:02Z</dcterms:created>
  <dcterms:modified xsi:type="dcterms:W3CDTF">2022-12-08T16:35:58Z</dcterms:modified>
</cp:coreProperties>
</file>