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55" d="100"/>
          <a:sy n="55" d="100"/>
        </p:scale>
        <p:origin x="758"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8/9/2020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8/9/2020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8/9/2020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8/9/2020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68006-ACA4-4C98-A350-96EDF5B10461}"/>
              </a:ext>
            </a:extLst>
          </p:cNvPr>
          <p:cNvSpPr>
            <a:spLocks noGrp="1"/>
          </p:cNvSpPr>
          <p:nvPr>
            <p:ph type="ctrTitle"/>
          </p:nvPr>
        </p:nvSpPr>
        <p:spPr/>
        <p:txBody>
          <a:bodyPr/>
          <a:lstStyle/>
          <a:p>
            <a:r>
              <a:rPr lang="en-US" sz="3200" dirty="0"/>
              <a:t>SYLLABUS</a:t>
            </a:r>
            <a:br>
              <a:rPr lang="en-US" sz="3200" dirty="0"/>
            </a:br>
            <a:r>
              <a:rPr lang="en-IN" sz="3200" b="1" dirty="0">
                <a:effectLst/>
                <a:latin typeface="Times New Roman" panose="02020603050405020304" pitchFamily="18" charset="0"/>
                <a:ea typeface="Calibri" panose="020F0502020204030204" pitchFamily="34" charset="0"/>
              </a:rPr>
              <a:t>B.A. Honours in English under CBCS</a:t>
            </a:r>
            <a:br>
              <a:rPr lang="en-US" sz="3200" b="1" dirty="0">
                <a:effectLst/>
                <a:latin typeface="Times New Roman" panose="02020603050405020304" pitchFamily="18" charset="0"/>
                <a:ea typeface="Calibri" panose="020F0502020204030204" pitchFamily="34" charset="0"/>
              </a:rPr>
            </a:br>
            <a:r>
              <a:rPr lang="en-US" sz="3200" b="1" dirty="0">
                <a:effectLst/>
                <a:latin typeface="Times New Roman" panose="02020603050405020304" pitchFamily="18" charset="0"/>
                <a:ea typeface="Calibri" panose="020F0502020204030204" pitchFamily="34" charset="0"/>
              </a:rPr>
              <a:t>GAUHATI UNIVERSITY</a:t>
            </a:r>
            <a:endParaRPr lang="en-IN" sz="3200" dirty="0"/>
          </a:p>
        </p:txBody>
      </p:sp>
      <p:sp>
        <p:nvSpPr>
          <p:cNvPr id="3" name="Subtitle 2">
            <a:extLst>
              <a:ext uri="{FF2B5EF4-FFF2-40B4-BE49-F238E27FC236}">
                <a16:creationId xmlns:a16="http://schemas.microsoft.com/office/drawing/2014/main" id="{33C865F9-B98D-4931-815D-A6ACF96B1BA2}"/>
              </a:ext>
            </a:extLst>
          </p:cNvPr>
          <p:cNvSpPr>
            <a:spLocks noGrp="1"/>
          </p:cNvSpPr>
          <p:nvPr>
            <p:ph type="subTitle" idx="1"/>
          </p:nvPr>
        </p:nvSpPr>
        <p:spPr/>
        <p:txBody>
          <a:bodyPr/>
          <a:lstStyle/>
          <a:p>
            <a:r>
              <a:rPr lang="en-US" dirty="0"/>
              <a:t>DEPARTMENT OF ENGLISH</a:t>
            </a:r>
          </a:p>
          <a:p>
            <a:r>
              <a:rPr lang="en-US" dirty="0"/>
              <a:t>DR. B.K.B. COLLEGE, PURANIGUDAM</a:t>
            </a:r>
            <a:endParaRPr lang="en-IN" dirty="0"/>
          </a:p>
        </p:txBody>
      </p:sp>
    </p:spTree>
    <p:extLst>
      <p:ext uri="{BB962C8B-B14F-4D97-AF65-F5344CB8AC3E}">
        <p14:creationId xmlns:p14="http://schemas.microsoft.com/office/powerpoint/2010/main" val="386159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12703-FEB8-4E8D-B169-3F5C764AC3B6}"/>
              </a:ext>
            </a:extLst>
          </p:cNvPr>
          <p:cNvSpPr>
            <a:spLocks noGrp="1"/>
          </p:cNvSpPr>
          <p:nvPr>
            <p:ph type="title"/>
          </p:nvPr>
        </p:nvSpPr>
        <p:spPr/>
        <p:txBody>
          <a:bodyPr>
            <a:normAutofit fontScale="90000"/>
          </a:bodyPr>
          <a:lstStyle/>
          <a:p>
            <a:pPr marL="228600">
              <a:lnSpc>
                <a:spcPct val="107000"/>
              </a:lnSpc>
              <a:spcAft>
                <a:spcPts val="800"/>
              </a:spcAft>
            </a:pPr>
            <a:r>
              <a:rPr lang="en-IN" sz="3600" dirty="0">
                <a:effectLst/>
                <a:latin typeface="Times New Roman" panose="02020603050405020304" pitchFamily="18" charset="0"/>
                <a:ea typeface="Calibri" panose="020F0502020204030204" pitchFamily="34" charset="0"/>
                <a:cs typeface="Times New Roman" panose="02020603050405020304" pitchFamily="18" charset="0"/>
              </a:rPr>
              <a:t>Suggested Topics For Class Presentations </a:t>
            </a:r>
            <a:br>
              <a:rPr lang="en-IN" sz="3600" dirty="0">
                <a:effectLst/>
                <a:latin typeface="Calibri" panose="020F0502020204030204" pitchFamily="34" charset="0"/>
                <a:ea typeface="Calibri" panose="020F0502020204030204" pitchFamily="34" charset="0"/>
                <a:cs typeface="Times New Roman" panose="02020603050405020304" pitchFamily="18" charset="0"/>
              </a:rPr>
            </a:br>
            <a:br>
              <a:rPr lang="en-IN" sz="36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3F9ED070-645B-4159-A12B-F86F8A2FBE1F}"/>
              </a:ext>
            </a:extLst>
          </p:cNvPr>
          <p:cNvSpPr>
            <a:spLocks noGrp="1"/>
          </p:cNvSpPr>
          <p:nvPr>
            <p:ph idx="1"/>
          </p:nvPr>
        </p:nvSpPr>
        <p:spPr>
          <a:xfrm>
            <a:off x="677334" y="1399309"/>
            <a:ext cx="8596668" cy="5195455"/>
          </a:xfrm>
        </p:spPr>
        <p:txBody>
          <a:bodyPr>
            <a:normAutofit/>
          </a:bodyPr>
          <a:lstStyle/>
          <a:p>
            <a:pPr marL="228600" algn="just">
              <a:lnSpc>
                <a:spcPct val="107000"/>
              </a:lnSpc>
              <a:spcAft>
                <a:spcPts val="800"/>
              </a:spcAft>
            </a:pP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Topics: </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           • The Epic </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          • Comedy and Tragedy in Classical Drama </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          • The Athenian City State </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           • Catharsis and Mimesis </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           • Satire </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           • Literary Cultures in Augustan Rome </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539307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46D3C-0860-40A9-B057-81308425C08A}"/>
              </a:ext>
            </a:extLst>
          </p:cNvPr>
          <p:cNvSpPr>
            <a:spLocks noGrp="1"/>
          </p:cNvSpPr>
          <p:nvPr>
            <p:ph type="title"/>
          </p:nvPr>
        </p:nvSpPr>
        <p:spPr/>
        <p:txBody>
          <a:bodyPr/>
          <a:lstStyle/>
          <a:p>
            <a:pPr algn="ctr"/>
            <a:r>
              <a:rPr lang="en-US" dirty="0"/>
              <a:t>SUGGESTED</a:t>
            </a:r>
            <a:r>
              <a:rPr lang="en-IN" sz="3600" dirty="0">
                <a:effectLst/>
                <a:latin typeface="Times New Roman" panose="02020603050405020304" pitchFamily="18" charset="0"/>
                <a:ea typeface="Calibri" panose="020F0502020204030204" pitchFamily="34" charset="0"/>
                <a:cs typeface="Times New Roman" panose="02020603050405020304" pitchFamily="18" charset="0"/>
              </a:rPr>
              <a:t> Readings:</a:t>
            </a:r>
            <a:endParaRPr lang="en-IN" dirty="0"/>
          </a:p>
        </p:txBody>
      </p:sp>
      <p:sp>
        <p:nvSpPr>
          <p:cNvPr id="3" name="Content Placeholder 2">
            <a:extLst>
              <a:ext uri="{FF2B5EF4-FFF2-40B4-BE49-F238E27FC236}">
                <a16:creationId xmlns:a16="http://schemas.microsoft.com/office/drawing/2014/main" id="{798E6BF3-374F-47B0-9F78-C4C3994587A8}"/>
              </a:ext>
            </a:extLst>
          </p:cNvPr>
          <p:cNvSpPr>
            <a:spLocks noGrp="1"/>
          </p:cNvSpPr>
          <p:nvPr>
            <p:ph idx="1"/>
          </p:nvPr>
        </p:nvSpPr>
        <p:spPr>
          <a:xfrm>
            <a:off x="498764" y="1537855"/>
            <a:ext cx="9504218" cy="5029200"/>
          </a:xfrm>
        </p:spPr>
        <p:txBody>
          <a:bodyPr>
            <a:normAutofit/>
          </a:bodyPr>
          <a:lstStyle/>
          <a:p>
            <a:pPr marL="0" indent="0" algn="just">
              <a:lnSpc>
                <a:spcPct val="107000"/>
              </a:lnSpc>
              <a:spcAft>
                <a:spcPts val="800"/>
              </a:spcAft>
              <a:buNone/>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 Aristotle, Poetics, translated with an introduction and notes by Malcolm Heath, (London: Penguin, 1996) chaps. 6–17, 23, 24, and 26. </a:t>
            </a:r>
            <a:endParaRPr lang="en-IN" sz="28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 • Plato, The Republic, Book X, tr. Desmond Lee (London: Penguin, 2007). </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  • Horace, Ars </a:t>
            </a:r>
            <a:r>
              <a:rPr lang="en-IN" sz="2800" dirty="0" err="1">
                <a:effectLst/>
                <a:latin typeface="Times New Roman" panose="02020603050405020304" pitchFamily="18" charset="0"/>
                <a:ea typeface="Calibri" panose="020F0502020204030204" pitchFamily="34" charset="0"/>
                <a:cs typeface="Times New Roman" panose="02020603050405020304" pitchFamily="18" charset="0"/>
              </a:rPr>
              <a:t>Poetica</a:t>
            </a: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 tr. H. Rushton Fairclough, Horace: Satires, Epistles and Ars </a:t>
            </a:r>
            <a:r>
              <a:rPr lang="en-IN" sz="2800" dirty="0" err="1">
                <a:effectLst/>
                <a:latin typeface="Times New Roman" panose="02020603050405020304" pitchFamily="18" charset="0"/>
                <a:ea typeface="Calibri" panose="020F0502020204030204" pitchFamily="34" charset="0"/>
                <a:cs typeface="Times New Roman" panose="02020603050405020304" pitchFamily="18" charset="0"/>
              </a:rPr>
              <a:t>Poetica</a:t>
            </a: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 (Cambridge Mass.: Harvard University Press, 2005) pp. 451–73.</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34197383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4EB43-385E-42E5-A518-1D629BA106E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E171318D-C6CA-452B-BC97-DC12C14D1252}"/>
              </a:ext>
            </a:extLst>
          </p:cNvPr>
          <p:cNvSpPr>
            <a:spLocks noGrp="1"/>
          </p:cNvSpPr>
          <p:nvPr>
            <p:ph idx="1"/>
          </p:nvPr>
        </p:nvSpPr>
        <p:spPr/>
        <p:txBody>
          <a:bodyPr/>
          <a:lstStyle/>
          <a:p>
            <a:pPr marL="0" indent="0">
              <a:buNone/>
            </a:pPr>
            <a:endParaRPr lang="en-US" dirty="0"/>
          </a:p>
          <a:p>
            <a:pPr marL="0" indent="0">
              <a:buNone/>
            </a:pPr>
            <a:endParaRPr lang="en-IN" dirty="0"/>
          </a:p>
          <a:p>
            <a:pPr marL="0" indent="0">
              <a:buNone/>
            </a:pPr>
            <a:endParaRPr lang="en-IN" dirty="0"/>
          </a:p>
          <a:p>
            <a:pPr marL="0" indent="0" algn="ctr">
              <a:buNone/>
            </a:pPr>
            <a:r>
              <a:rPr lang="en-IN" sz="4000" dirty="0"/>
              <a:t>THANK YOU</a:t>
            </a:r>
          </a:p>
        </p:txBody>
      </p:sp>
    </p:spTree>
    <p:extLst>
      <p:ext uri="{BB962C8B-B14F-4D97-AF65-F5344CB8AC3E}">
        <p14:creationId xmlns:p14="http://schemas.microsoft.com/office/powerpoint/2010/main" val="1885560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659A7-B5D0-4C44-8D4A-88E60D9E7916}"/>
              </a:ext>
            </a:extLst>
          </p:cNvPr>
          <p:cNvSpPr>
            <a:spLocks noGrp="1"/>
          </p:cNvSpPr>
          <p:nvPr>
            <p:ph type="title"/>
          </p:nvPr>
        </p:nvSpPr>
        <p:spPr>
          <a:xfrm>
            <a:off x="677334" y="609600"/>
            <a:ext cx="8596668" cy="1163782"/>
          </a:xfrm>
        </p:spPr>
        <p:txBody>
          <a:bodyPr>
            <a:noAutofit/>
          </a:bodyPr>
          <a:lstStyle/>
          <a:p>
            <a:pPr marL="342900" lvl="0" indent="-342900">
              <a:lnSpc>
                <a:spcPct val="107000"/>
              </a:lnSpc>
              <a:spcAft>
                <a:spcPts val="0"/>
              </a:spcAft>
            </a:pP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SCHEME FOR CHOICE BASED CREDIT SYSTEM </a:t>
            </a:r>
            <a:br>
              <a:rPr lang="en-IN" sz="2800" dirty="0">
                <a:effectLst/>
                <a:latin typeface="Calibri" panose="020F0502020204030204" pitchFamily="34" charset="0"/>
                <a:ea typeface="Calibri" panose="020F0502020204030204" pitchFamily="34" charset="0"/>
                <a:cs typeface="Times New Roman" panose="02020603050405020304" pitchFamily="18" charset="0"/>
              </a:rPr>
            </a:b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            B.A. Honours (English) </a:t>
            </a:r>
            <a:br>
              <a:rPr lang="en-IN" sz="2800" dirty="0">
                <a:effectLst/>
                <a:latin typeface="Calibri" panose="020F0502020204030204" pitchFamily="34" charset="0"/>
                <a:ea typeface="Calibri" panose="020F0502020204030204" pitchFamily="34" charset="0"/>
                <a:cs typeface="Times New Roman" panose="02020603050405020304" pitchFamily="18" charset="0"/>
              </a:rPr>
            </a:br>
            <a:endParaRPr lang="en-IN" sz="2800" dirty="0"/>
          </a:p>
        </p:txBody>
      </p:sp>
      <p:graphicFrame>
        <p:nvGraphicFramePr>
          <p:cNvPr id="4" name="Content Placeholder 3">
            <a:extLst>
              <a:ext uri="{FF2B5EF4-FFF2-40B4-BE49-F238E27FC236}">
                <a16:creationId xmlns:a16="http://schemas.microsoft.com/office/drawing/2014/main" id="{A66F361F-1039-4F56-945E-CC16EEB6D011}"/>
              </a:ext>
            </a:extLst>
          </p:cNvPr>
          <p:cNvGraphicFramePr>
            <a:graphicFrameLocks noGrp="1"/>
          </p:cNvGraphicFramePr>
          <p:nvPr>
            <p:ph idx="1"/>
            <p:extLst>
              <p:ext uri="{D42A27DB-BD31-4B8C-83A1-F6EECF244321}">
                <p14:modId xmlns:p14="http://schemas.microsoft.com/office/powerpoint/2010/main" val="4018663397"/>
              </p:ext>
            </p:extLst>
          </p:nvPr>
        </p:nvGraphicFramePr>
        <p:xfrm>
          <a:off x="443343" y="1930400"/>
          <a:ext cx="11069784" cy="3846944"/>
        </p:xfrm>
        <a:graphic>
          <a:graphicData uri="http://schemas.openxmlformats.org/drawingml/2006/table">
            <a:tbl>
              <a:tblPr firstRow="1" firstCol="1" bandRow="1">
                <a:tableStyleId>{5C22544A-7EE6-4342-B048-85BDC9FD1C3A}</a:tableStyleId>
              </a:tblPr>
              <a:tblGrid>
                <a:gridCol w="1582814">
                  <a:extLst>
                    <a:ext uri="{9D8B030D-6E8A-4147-A177-3AD203B41FA5}">
                      <a16:colId xmlns:a16="http://schemas.microsoft.com/office/drawing/2014/main" val="3223902442"/>
                    </a:ext>
                  </a:extLst>
                </a:gridCol>
                <a:gridCol w="1680733">
                  <a:extLst>
                    <a:ext uri="{9D8B030D-6E8A-4147-A177-3AD203B41FA5}">
                      <a16:colId xmlns:a16="http://schemas.microsoft.com/office/drawing/2014/main" val="3033066013"/>
                    </a:ext>
                  </a:extLst>
                </a:gridCol>
                <a:gridCol w="1680733">
                  <a:extLst>
                    <a:ext uri="{9D8B030D-6E8A-4147-A177-3AD203B41FA5}">
                      <a16:colId xmlns:a16="http://schemas.microsoft.com/office/drawing/2014/main" val="568822881"/>
                    </a:ext>
                  </a:extLst>
                </a:gridCol>
                <a:gridCol w="2190813">
                  <a:extLst>
                    <a:ext uri="{9D8B030D-6E8A-4147-A177-3AD203B41FA5}">
                      <a16:colId xmlns:a16="http://schemas.microsoft.com/office/drawing/2014/main" val="3773417773"/>
                    </a:ext>
                  </a:extLst>
                </a:gridCol>
                <a:gridCol w="1385455">
                  <a:extLst>
                    <a:ext uri="{9D8B030D-6E8A-4147-A177-3AD203B41FA5}">
                      <a16:colId xmlns:a16="http://schemas.microsoft.com/office/drawing/2014/main" val="1925617627"/>
                    </a:ext>
                  </a:extLst>
                </a:gridCol>
                <a:gridCol w="1177636">
                  <a:extLst>
                    <a:ext uri="{9D8B030D-6E8A-4147-A177-3AD203B41FA5}">
                      <a16:colId xmlns:a16="http://schemas.microsoft.com/office/drawing/2014/main" val="135075499"/>
                    </a:ext>
                  </a:extLst>
                </a:gridCol>
                <a:gridCol w="1371600">
                  <a:extLst>
                    <a:ext uri="{9D8B030D-6E8A-4147-A177-3AD203B41FA5}">
                      <a16:colId xmlns:a16="http://schemas.microsoft.com/office/drawing/2014/main" val="1258471344"/>
                    </a:ext>
                  </a:extLst>
                </a:gridCol>
              </a:tblGrid>
              <a:tr h="1688961">
                <a:tc>
                  <a:txBody>
                    <a:bodyPr/>
                    <a:lstStyle/>
                    <a:p>
                      <a:pPr>
                        <a:lnSpc>
                          <a:spcPct val="107000"/>
                        </a:lnSpc>
                        <a:spcAft>
                          <a:spcPts val="0"/>
                        </a:spcAft>
                      </a:pPr>
                      <a:r>
                        <a:rPr lang="en-IN" sz="2000" dirty="0">
                          <a:effectLst/>
                        </a:rPr>
                        <a:t>SEMESTER</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N" sz="2000" dirty="0">
                          <a:effectLst/>
                        </a:rPr>
                        <a:t>Major Paper</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N" sz="2000">
                          <a:effectLst/>
                        </a:rPr>
                        <a:t>Marks</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N" sz="2000">
                          <a:effectLst/>
                        </a:rPr>
                        <a:t>Ability Enhancement Compulsory Course (AECC)</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N" sz="2000">
                          <a:effectLst/>
                        </a:rPr>
                        <a:t>Marks</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N" sz="2000">
                          <a:effectLst/>
                        </a:rPr>
                        <a:t>Generic</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N" sz="2000" dirty="0">
                          <a:effectLst/>
                        </a:rPr>
                        <a:t>Marks</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13507004"/>
                  </a:ext>
                </a:extLst>
              </a:tr>
              <a:tr h="1041565">
                <a:tc rowSpan="2">
                  <a:txBody>
                    <a:bodyPr/>
                    <a:lstStyle/>
                    <a:p>
                      <a:pPr>
                        <a:lnSpc>
                          <a:spcPct val="107000"/>
                        </a:lnSpc>
                        <a:spcAft>
                          <a:spcPts val="0"/>
                        </a:spcAft>
                      </a:pPr>
                      <a:r>
                        <a:rPr lang="en-IN" sz="2000">
                          <a:effectLst/>
                        </a:rPr>
                        <a:t>First Semester</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N" sz="2000" dirty="0">
                          <a:effectLst/>
                        </a:rPr>
                        <a:t>Paper I</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N" sz="2000">
                          <a:effectLst/>
                        </a:rPr>
                        <a:t>20+80=100</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a:lnSpc>
                          <a:spcPct val="107000"/>
                        </a:lnSpc>
                        <a:spcAft>
                          <a:spcPts val="0"/>
                        </a:spcAft>
                      </a:pPr>
                      <a:r>
                        <a:rPr lang="en-IN" sz="2000" dirty="0">
                          <a:effectLst/>
                        </a:rPr>
                        <a:t>English Communication</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a:lnSpc>
                          <a:spcPct val="107000"/>
                        </a:lnSpc>
                        <a:spcAft>
                          <a:spcPts val="0"/>
                        </a:spcAft>
                      </a:pPr>
                      <a:r>
                        <a:rPr lang="en-IN" sz="2000">
                          <a:effectLst/>
                        </a:rPr>
                        <a:t>20+80=100</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a:lnSpc>
                          <a:spcPct val="107000"/>
                        </a:lnSpc>
                        <a:spcAft>
                          <a:spcPts val="0"/>
                        </a:spcAft>
                      </a:pPr>
                      <a:r>
                        <a:rPr lang="en-IN" sz="2000">
                          <a:effectLst/>
                        </a:rPr>
                        <a:t>GE 1</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a:lnSpc>
                          <a:spcPct val="107000"/>
                        </a:lnSpc>
                        <a:spcAft>
                          <a:spcPts val="0"/>
                        </a:spcAft>
                      </a:pPr>
                      <a:r>
                        <a:rPr lang="en-IN" sz="2000">
                          <a:effectLst/>
                        </a:rPr>
                        <a:t>20+80=100</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5444076"/>
                  </a:ext>
                </a:extLst>
              </a:tr>
              <a:tr h="1116418">
                <a:tc vMerge="1">
                  <a:txBody>
                    <a:bodyPr/>
                    <a:lstStyle/>
                    <a:p>
                      <a:endParaRPr lang="en-IN"/>
                    </a:p>
                  </a:txBody>
                  <a:tcPr/>
                </a:tc>
                <a:tc>
                  <a:txBody>
                    <a:bodyPr/>
                    <a:lstStyle/>
                    <a:p>
                      <a:pPr>
                        <a:lnSpc>
                          <a:spcPct val="107000"/>
                        </a:lnSpc>
                        <a:spcAft>
                          <a:spcPts val="0"/>
                        </a:spcAft>
                      </a:pPr>
                      <a:r>
                        <a:rPr lang="en-IN" sz="2000" dirty="0">
                          <a:effectLst/>
                        </a:rPr>
                        <a:t>Paper II</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IN" sz="2000" dirty="0">
                          <a:effectLst/>
                        </a:rPr>
                        <a:t>20+80=100</a:t>
                      </a:r>
                    </a:p>
                    <a:p>
                      <a:pPr>
                        <a:lnSpc>
                          <a:spcPct val="107000"/>
                        </a:lnSpc>
                        <a:spcAft>
                          <a:spcPts val="0"/>
                        </a:spcAft>
                      </a:pPr>
                      <a:r>
                        <a:rPr lang="en-IN" sz="2000" dirty="0">
                          <a:effectLst/>
                        </a:rPr>
                        <a:t> </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extLst>
                  <a:ext uri="{0D108BD9-81ED-4DB2-BD59-A6C34878D82A}">
                    <a16:rowId xmlns:a16="http://schemas.microsoft.com/office/drawing/2014/main" val="761064368"/>
                  </a:ext>
                </a:extLst>
              </a:tr>
            </a:tbl>
          </a:graphicData>
        </a:graphic>
      </p:graphicFrame>
    </p:spTree>
    <p:extLst>
      <p:ext uri="{BB962C8B-B14F-4D97-AF65-F5344CB8AC3E}">
        <p14:creationId xmlns:p14="http://schemas.microsoft.com/office/powerpoint/2010/main" val="2533518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4F528-03B5-473D-AF2E-6470DEE00F3F}"/>
              </a:ext>
            </a:extLst>
          </p:cNvPr>
          <p:cNvSpPr>
            <a:spLocks noGrp="1"/>
          </p:cNvSpPr>
          <p:nvPr>
            <p:ph type="title"/>
          </p:nvPr>
        </p:nvSpPr>
        <p:spPr/>
        <p:txBody>
          <a:bodyPr>
            <a:normAutofit fontScale="90000"/>
          </a:bodyPr>
          <a:lstStyle/>
          <a:p>
            <a:pPr algn="ctr"/>
            <a:r>
              <a:rPr lang="en-IN" sz="3600" dirty="0">
                <a:effectLst/>
                <a:latin typeface="Times New Roman" panose="02020603050405020304" pitchFamily="18" charset="0"/>
                <a:ea typeface="Calibri" panose="020F0502020204030204" pitchFamily="34" charset="0"/>
                <a:cs typeface="Times New Roman" panose="02020603050405020304" pitchFamily="18" charset="0"/>
              </a:rPr>
              <a:t>Detailed Syllabus</a:t>
            </a:r>
            <a:br>
              <a:rPr lang="en-IN" sz="3600" dirty="0">
                <a:effectLst/>
                <a:latin typeface="Times New Roman" panose="02020603050405020304" pitchFamily="18" charset="0"/>
                <a:ea typeface="Calibri" panose="020F0502020204030204" pitchFamily="34" charset="0"/>
                <a:cs typeface="Times New Roman" panose="02020603050405020304" pitchFamily="18" charset="0"/>
              </a:rPr>
            </a:br>
            <a:r>
              <a:rPr lang="en-IN" sz="3600" dirty="0">
                <a:effectLst/>
                <a:latin typeface="Times New Roman" panose="02020603050405020304" pitchFamily="18" charset="0"/>
                <a:ea typeface="Calibri" panose="020F0502020204030204" pitchFamily="34" charset="0"/>
                <a:cs typeface="Times New Roman" panose="02020603050405020304" pitchFamily="18" charset="0"/>
              </a:rPr>
              <a:t> B. A. Honours English under CBCS Semester I </a:t>
            </a:r>
            <a:br>
              <a:rPr lang="en-IN" sz="36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9D1C3890-792D-496D-A950-17CA083E86AB}"/>
              </a:ext>
            </a:extLst>
          </p:cNvPr>
          <p:cNvSpPr>
            <a:spLocks noGrp="1"/>
          </p:cNvSpPr>
          <p:nvPr>
            <p:ph idx="1"/>
          </p:nvPr>
        </p:nvSpPr>
        <p:spPr/>
        <p:txBody>
          <a:bodyPr>
            <a:normAutofit/>
          </a:bodyPr>
          <a:lstStyle/>
          <a:p>
            <a:pPr marL="342900" lvl="0" indent="-342900">
              <a:lnSpc>
                <a:spcPct val="107000"/>
              </a:lnSpc>
              <a:spcAft>
                <a:spcPts val="0"/>
              </a:spcAft>
              <a:buFont typeface="+mj-lt"/>
              <a:buAutoNum type="arabicPeriod"/>
            </a:pPr>
            <a:r>
              <a:rPr lang="en-IN" sz="2000" b="1" dirty="0">
                <a:effectLst/>
                <a:latin typeface="Times New Roman" panose="02020603050405020304" pitchFamily="18" charset="0"/>
                <a:ea typeface="Calibri" panose="020F0502020204030204" pitchFamily="34" charset="0"/>
                <a:cs typeface="Times New Roman" panose="02020603050405020304" pitchFamily="18" charset="0"/>
              </a:rPr>
              <a:t>Paper 1: ENG-HC-1016 Indian Classical Literature </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a:p>
            <a:pPr marL="114300" indent="0">
              <a:lnSpc>
                <a:spcPct val="107000"/>
              </a:lnSpc>
              <a:spcAft>
                <a:spcPts val="800"/>
              </a:spcAft>
              <a:buNone/>
            </a:pPr>
            <a:r>
              <a:rPr lang="en-IN" sz="2000" b="1" dirty="0">
                <a:effectLst/>
                <a:latin typeface="Times New Roman" panose="02020603050405020304" pitchFamily="18" charset="0"/>
                <a:ea typeface="Calibri" panose="020F0502020204030204" pitchFamily="34" charset="0"/>
                <a:cs typeface="Times New Roman" panose="02020603050405020304" pitchFamily="18" charset="0"/>
              </a:rPr>
              <a:t>                * Credits</a:t>
            </a:r>
            <a:r>
              <a:rPr lang="en-IN" sz="2000" dirty="0">
                <a:effectLst/>
                <a:latin typeface="Times New Roman" panose="02020603050405020304" pitchFamily="18" charset="0"/>
                <a:ea typeface="Calibri" panose="020F0502020204030204" pitchFamily="34" charset="0"/>
                <a:cs typeface="Times New Roman" panose="02020603050405020304" pitchFamily="18" charset="0"/>
              </a:rPr>
              <a:t>: 5 (Theory) + 1 (Tutorial) </a:t>
            </a:r>
            <a:endParaRPr lang="en-IN" sz="2000" dirty="0">
              <a:latin typeface="Calibri" panose="020F0502020204030204" pitchFamily="34" charset="0"/>
              <a:ea typeface="Calibri" panose="020F0502020204030204" pitchFamily="34" charset="0"/>
              <a:cs typeface="Times New Roman" panose="02020603050405020304" pitchFamily="18" charset="0"/>
            </a:endParaRPr>
          </a:p>
          <a:p>
            <a:pPr marL="114300" indent="0">
              <a:lnSpc>
                <a:spcPct val="107000"/>
              </a:lnSpc>
              <a:spcAft>
                <a:spcPts val="800"/>
              </a:spcAft>
              <a:buNone/>
            </a:pPr>
            <a:r>
              <a:rPr lang="en-IN" sz="2000" b="1" dirty="0">
                <a:effectLst/>
                <a:latin typeface="Calibri" panose="020F0502020204030204" pitchFamily="34" charset="0"/>
                <a:ea typeface="Calibri" panose="020F0502020204030204" pitchFamily="34" charset="0"/>
                <a:cs typeface="Times New Roman" panose="02020603050405020304" pitchFamily="18" charset="0"/>
              </a:rPr>
              <a:t>                  * </a:t>
            </a:r>
            <a:r>
              <a:rPr lang="en-IN" sz="2000" b="1" dirty="0">
                <a:effectLst/>
                <a:latin typeface="Times New Roman" panose="02020603050405020304" pitchFamily="18" charset="0"/>
                <a:ea typeface="Calibri" panose="020F0502020204030204" pitchFamily="34" charset="0"/>
                <a:cs typeface="Times New Roman" panose="02020603050405020304" pitchFamily="18" charset="0"/>
              </a:rPr>
              <a:t>Marks:</a:t>
            </a:r>
            <a:r>
              <a:rPr lang="en-IN" sz="2000" dirty="0">
                <a:effectLst/>
                <a:latin typeface="Times New Roman" panose="02020603050405020304" pitchFamily="18" charset="0"/>
                <a:ea typeface="Calibri" panose="020F0502020204030204" pitchFamily="34" charset="0"/>
                <a:cs typeface="Times New Roman" panose="02020603050405020304" pitchFamily="18" charset="0"/>
              </a:rPr>
              <a:t> 80 (End-Semester Examination) + 20 (Internal Assessment) </a:t>
            </a:r>
          </a:p>
          <a:p>
            <a:pPr marL="114300" indent="0">
              <a:lnSpc>
                <a:spcPct val="107000"/>
              </a:lnSpc>
              <a:spcAft>
                <a:spcPts val="800"/>
              </a:spcAft>
              <a:buNone/>
            </a:pPr>
            <a:r>
              <a:rPr lang="en-IN" sz="2000" b="1" dirty="0">
                <a:latin typeface="Times New Roman" panose="02020603050405020304" pitchFamily="18" charset="0"/>
                <a:ea typeface="Calibri" panose="020F0502020204030204" pitchFamily="34" charset="0"/>
                <a:cs typeface="Times New Roman" panose="02020603050405020304" pitchFamily="18" charset="0"/>
              </a:rPr>
              <a:t>2. </a:t>
            </a:r>
            <a:r>
              <a:rPr lang="en-IN" sz="2000" b="1" dirty="0">
                <a:effectLst/>
                <a:latin typeface="Times New Roman" panose="02020603050405020304" pitchFamily="18" charset="0"/>
                <a:ea typeface="Calibri" panose="020F0502020204030204" pitchFamily="34" charset="0"/>
                <a:cs typeface="Times New Roman" panose="02020603050405020304" pitchFamily="18" charset="0"/>
              </a:rPr>
              <a:t>Paper 2: ENG-HC-1026 European Classical Literature </a:t>
            </a:r>
            <a:endParaRPr lang="en-IN" sz="20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IN" sz="2000" dirty="0">
                <a:effectLst/>
                <a:latin typeface="Times New Roman" panose="02020603050405020304" pitchFamily="18" charset="0"/>
                <a:ea typeface="Calibri" panose="020F0502020204030204" pitchFamily="34" charset="0"/>
                <a:cs typeface="Times New Roman" panose="02020603050405020304" pitchFamily="18" charset="0"/>
              </a:rPr>
              <a:t>                  * Credits: 5 (Theory) + 1 (Tutorial) </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IN" sz="2000" dirty="0">
                <a:effectLst/>
                <a:latin typeface="Times New Roman" panose="02020603050405020304" pitchFamily="18" charset="0"/>
                <a:ea typeface="Calibri" panose="020F0502020204030204" pitchFamily="34" charset="0"/>
                <a:cs typeface="Times New Roman" panose="02020603050405020304" pitchFamily="18" charset="0"/>
              </a:rPr>
              <a:t>                  * Marks: 80 (End-Semester Examination) + 20 (Internal Assessment) </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sz="2000" dirty="0"/>
          </a:p>
        </p:txBody>
      </p:sp>
    </p:spTree>
    <p:extLst>
      <p:ext uri="{BB962C8B-B14F-4D97-AF65-F5344CB8AC3E}">
        <p14:creationId xmlns:p14="http://schemas.microsoft.com/office/powerpoint/2010/main" val="2237136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A0A35-D684-4C2E-AAEE-D3E6FCE4E5B9}"/>
              </a:ext>
            </a:extLst>
          </p:cNvPr>
          <p:cNvSpPr>
            <a:spLocks noGrp="1"/>
          </p:cNvSpPr>
          <p:nvPr>
            <p:ph type="title"/>
          </p:nvPr>
        </p:nvSpPr>
        <p:spPr/>
        <p:txBody>
          <a:bodyPr>
            <a:normAutofit fontScale="90000"/>
          </a:bodyPr>
          <a:lstStyle/>
          <a:p>
            <a:pPr algn="ctr"/>
            <a:r>
              <a:rPr lang="en-IN" sz="3600" dirty="0">
                <a:effectLst/>
                <a:latin typeface="Times New Roman" panose="02020603050405020304" pitchFamily="18" charset="0"/>
                <a:ea typeface="Calibri" panose="020F0502020204030204" pitchFamily="34" charset="0"/>
                <a:cs typeface="Times New Roman" panose="02020603050405020304" pitchFamily="18" charset="0"/>
              </a:rPr>
              <a:t>Detailed Syllabus:</a:t>
            </a:r>
            <a:br>
              <a:rPr lang="en-IN" sz="3600" dirty="0">
                <a:effectLst/>
                <a:latin typeface="Times New Roman" panose="02020603050405020304" pitchFamily="18" charset="0"/>
                <a:ea typeface="Calibri" panose="020F0502020204030204" pitchFamily="34" charset="0"/>
                <a:cs typeface="Times New Roman" panose="02020603050405020304" pitchFamily="18" charset="0"/>
              </a:rPr>
            </a:br>
            <a:r>
              <a:rPr lang="en-IN" sz="3600" dirty="0">
                <a:effectLst/>
                <a:latin typeface="Times New Roman" panose="02020603050405020304" pitchFamily="18" charset="0"/>
                <a:ea typeface="Calibri" panose="020F0502020204030204" pitchFamily="34" charset="0"/>
                <a:cs typeface="Times New Roman" panose="02020603050405020304" pitchFamily="18" charset="0"/>
              </a:rPr>
              <a:t> PAPER I </a:t>
            </a:r>
            <a:br>
              <a:rPr lang="en-IN" sz="36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7C197436-1140-49BE-9BAA-7F7DC546CAB1}"/>
              </a:ext>
            </a:extLst>
          </p:cNvPr>
          <p:cNvSpPr>
            <a:spLocks noGrp="1"/>
          </p:cNvSpPr>
          <p:nvPr>
            <p:ph idx="1"/>
          </p:nvPr>
        </p:nvSpPr>
        <p:spPr>
          <a:xfrm>
            <a:off x="677333" y="2160589"/>
            <a:ext cx="9464193" cy="4087811"/>
          </a:xfrm>
        </p:spPr>
        <p:txBody>
          <a:bodyPr>
            <a:normAutofit lnSpcReduction="10000"/>
          </a:bodyPr>
          <a:lstStyle/>
          <a:p>
            <a:pPr algn="just"/>
            <a:r>
              <a:rPr lang="en-IN" sz="3000" dirty="0">
                <a:effectLst/>
                <a:latin typeface="Times New Roman" panose="02020603050405020304" pitchFamily="18" charset="0"/>
                <a:ea typeface="Calibri" panose="020F0502020204030204" pitchFamily="34" charset="0"/>
                <a:cs typeface="Times New Roman" panose="02020603050405020304" pitchFamily="18" charset="0"/>
              </a:rPr>
              <a:t>This paper introduces students to a selection of literatures of India in English translation. Given that Indian Classical Literature offers a rich and diverse canvas that spans across genres like drama, poetry, the epic narrative as well as short fictional fables, to name a few, it is essential that students studying English literature are familiar with at least a few of these. This paper encourages students to think laterally about literatures of the world, and the possibility of cultural exchange. </a:t>
            </a:r>
            <a:endParaRPr lang="en-IN" sz="30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130506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36557-7515-4F6F-AB32-F37802D20176}"/>
              </a:ext>
            </a:extLst>
          </p:cNvPr>
          <p:cNvSpPr>
            <a:spLocks noGrp="1"/>
          </p:cNvSpPr>
          <p:nvPr>
            <p:ph type="title"/>
          </p:nvPr>
        </p:nvSpPr>
        <p:spPr>
          <a:xfrm>
            <a:off x="677334" y="332509"/>
            <a:ext cx="8596668" cy="1233055"/>
          </a:xfrm>
        </p:spPr>
        <p:txBody>
          <a:bodyPr>
            <a:normAutofit/>
          </a:bodyPr>
          <a:lstStyle/>
          <a:p>
            <a:pPr algn="ctr"/>
            <a:r>
              <a:rPr lang="en-IN" sz="3600" dirty="0">
                <a:effectLst/>
                <a:latin typeface="Times New Roman" panose="02020603050405020304" pitchFamily="18" charset="0"/>
                <a:ea typeface="Calibri" panose="020F0502020204030204" pitchFamily="34" charset="0"/>
                <a:cs typeface="Times New Roman" panose="02020603050405020304" pitchFamily="18" charset="0"/>
              </a:rPr>
              <a:t>PAPER:I</a:t>
            </a:r>
            <a:br>
              <a:rPr lang="en-IN" sz="3600" dirty="0">
                <a:effectLst/>
                <a:latin typeface="Times New Roman" panose="02020603050405020304" pitchFamily="18" charset="0"/>
                <a:ea typeface="Calibri" panose="020F0502020204030204" pitchFamily="34" charset="0"/>
                <a:cs typeface="Times New Roman" panose="02020603050405020304" pitchFamily="18" charset="0"/>
              </a:rPr>
            </a:br>
            <a:r>
              <a:rPr lang="en-IN" sz="3600" dirty="0">
                <a:effectLst/>
                <a:latin typeface="Times New Roman" panose="02020603050405020304" pitchFamily="18" charset="0"/>
                <a:ea typeface="Calibri" panose="020F0502020204030204" pitchFamily="34" charset="0"/>
                <a:cs typeface="Times New Roman" panose="02020603050405020304" pitchFamily="18" charset="0"/>
              </a:rPr>
              <a:t>Texts:</a:t>
            </a:r>
            <a:endParaRPr lang="en-IN" dirty="0"/>
          </a:p>
        </p:txBody>
      </p:sp>
      <p:sp>
        <p:nvSpPr>
          <p:cNvPr id="3" name="Content Placeholder 2">
            <a:extLst>
              <a:ext uri="{FF2B5EF4-FFF2-40B4-BE49-F238E27FC236}">
                <a16:creationId xmlns:a16="http://schemas.microsoft.com/office/drawing/2014/main" id="{9942231B-1394-4F15-B4EB-0113C10EF983}"/>
              </a:ext>
            </a:extLst>
          </p:cNvPr>
          <p:cNvSpPr>
            <a:spLocks noGrp="1"/>
          </p:cNvSpPr>
          <p:nvPr>
            <p:ph idx="1"/>
          </p:nvPr>
        </p:nvSpPr>
        <p:spPr>
          <a:xfrm>
            <a:off x="677333" y="1676401"/>
            <a:ext cx="9852121" cy="4849090"/>
          </a:xfrm>
        </p:spPr>
        <p:txBody>
          <a:bodyPr>
            <a:normAutofit lnSpcReduction="10000"/>
          </a:bodyPr>
          <a:lstStyle/>
          <a:p>
            <a:pPr marL="342900" lvl="0" indent="-342900" algn="just">
              <a:lnSpc>
                <a:spcPct val="107000"/>
              </a:lnSpc>
              <a:spcAft>
                <a:spcPts val="0"/>
              </a:spcAft>
              <a:buFont typeface="+mj-lt"/>
              <a:buAutoNum type="arabicPeriod"/>
            </a:pPr>
            <a:r>
              <a:rPr lang="en-IN" sz="2800" dirty="0" err="1">
                <a:effectLst/>
                <a:latin typeface="Times New Roman" panose="02020603050405020304" pitchFamily="18" charset="0"/>
                <a:ea typeface="Calibri" panose="020F0502020204030204" pitchFamily="34" charset="0"/>
                <a:cs typeface="Times New Roman" panose="02020603050405020304" pitchFamily="18" charset="0"/>
              </a:rPr>
              <a:t>Kalidasa</a:t>
            </a: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N" sz="2800" dirty="0" err="1">
                <a:effectLst/>
                <a:latin typeface="Times New Roman" panose="02020603050405020304" pitchFamily="18" charset="0"/>
                <a:ea typeface="Calibri" panose="020F0502020204030204" pitchFamily="34" charset="0"/>
                <a:cs typeface="Times New Roman" panose="02020603050405020304" pitchFamily="18" charset="0"/>
              </a:rPr>
              <a:t>Abhijnana</a:t>
            </a: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N" sz="2800" dirty="0" err="1">
                <a:effectLst/>
                <a:latin typeface="Times New Roman" panose="02020603050405020304" pitchFamily="18" charset="0"/>
                <a:ea typeface="Calibri" panose="020F0502020204030204" pitchFamily="34" charset="0"/>
                <a:cs typeface="Times New Roman" panose="02020603050405020304" pitchFamily="18" charset="0"/>
              </a:rPr>
              <a:t>Shakuntalam</a:t>
            </a: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 tr. Chandra </a:t>
            </a:r>
            <a:r>
              <a:rPr lang="en-IN" sz="2800" dirty="0" err="1">
                <a:effectLst/>
                <a:latin typeface="Times New Roman" panose="02020603050405020304" pitchFamily="18" charset="0"/>
                <a:ea typeface="Calibri" panose="020F0502020204030204" pitchFamily="34" charset="0"/>
                <a:cs typeface="Times New Roman" panose="02020603050405020304" pitchFamily="18" charset="0"/>
              </a:rPr>
              <a:t>Rajan</a:t>
            </a: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 in </a:t>
            </a:r>
            <a:r>
              <a:rPr lang="en-IN" sz="2800" dirty="0" err="1">
                <a:effectLst/>
                <a:latin typeface="Times New Roman" panose="02020603050405020304" pitchFamily="18" charset="0"/>
                <a:ea typeface="Calibri" panose="020F0502020204030204" pitchFamily="34" charset="0"/>
                <a:cs typeface="Times New Roman" panose="02020603050405020304" pitchFamily="18" charset="0"/>
              </a:rPr>
              <a:t>Kalidasa</a:t>
            </a: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 The Loom of Time (New Delhi: Penguin, 1989). •</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mj-lt"/>
              <a:buAutoNum type="arabicPeriod"/>
            </a:pP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Vyasa: ‘The Dicing’ and ‘The Sequel to Dicing, ‘The Book of the Assembly Hall’, ‘The Temptation of Karna’, Book V ‘The Book of Effort’, in The Mahabharata: tr. and ed. J.A.B. van </a:t>
            </a:r>
            <a:r>
              <a:rPr lang="en-IN" sz="2800" dirty="0" err="1">
                <a:effectLst/>
                <a:latin typeface="Times New Roman" panose="02020603050405020304" pitchFamily="18" charset="0"/>
                <a:ea typeface="Calibri" panose="020F0502020204030204" pitchFamily="34" charset="0"/>
                <a:cs typeface="Times New Roman" panose="02020603050405020304" pitchFamily="18" charset="0"/>
              </a:rPr>
              <a:t>Buitenen</a:t>
            </a: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 (Chicago: Brill, 1975) pp. 106–69. </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mj-lt"/>
              <a:buAutoNum type="arabicPeriod"/>
            </a:pPr>
            <a:r>
              <a:rPr lang="en-IN" sz="2800" dirty="0" err="1">
                <a:effectLst/>
                <a:latin typeface="Times New Roman" panose="02020603050405020304" pitchFamily="18" charset="0"/>
                <a:ea typeface="Calibri" panose="020F0502020204030204" pitchFamily="34" charset="0"/>
                <a:cs typeface="Times New Roman" panose="02020603050405020304" pitchFamily="18" charset="0"/>
              </a:rPr>
              <a:t>Sudraka</a:t>
            </a: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N" sz="2800" dirty="0" err="1">
                <a:effectLst/>
                <a:latin typeface="Times New Roman" panose="02020603050405020304" pitchFamily="18" charset="0"/>
                <a:ea typeface="Calibri" panose="020F0502020204030204" pitchFamily="34" charset="0"/>
                <a:cs typeface="Times New Roman" panose="02020603050405020304" pitchFamily="18" charset="0"/>
              </a:rPr>
              <a:t>Mrcchakatika</a:t>
            </a: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 tr. M.M. Ramachandra Kale (New Delhi: Motilal </a:t>
            </a:r>
            <a:r>
              <a:rPr lang="en-IN" sz="2800" dirty="0" err="1">
                <a:effectLst/>
                <a:latin typeface="Times New Roman" panose="02020603050405020304" pitchFamily="18" charset="0"/>
                <a:ea typeface="Calibri" panose="020F0502020204030204" pitchFamily="34" charset="0"/>
                <a:cs typeface="Times New Roman" panose="02020603050405020304" pitchFamily="18" charset="0"/>
              </a:rPr>
              <a:t>Banarasidass</a:t>
            </a: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 1962). </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pP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Ilango </a:t>
            </a:r>
            <a:r>
              <a:rPr lang="en-IN" sz="2800" dirty="0" err="1">
                <a:effectLst/>
                <a:latin typeface="Times New Roman" panose="02020603050405020304" pitchFamily="18" charset="0"/>
                <a:ea typeface="Calibri" panose="020F0502020204030204" pitchFamily="34" charset="0"/>
                <a:cs typeface="Times New Roman" panose="02020603050405020304" pitchFamily="18" charset="0"/>
              </a:rPr>
              <a:t>Adigal</a:t>
            </a: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 ‘The Book of </a:t>
            </a:r>
            <a:r>
              <a:rPr lang="en-IN" sz="2800" dirty="0" err="1">
                <a:effectLst/>
                <a:latin typeface="Times New Roman" panose="02020603050405020304" pitchFamily="18" charset="0"/>
                <a:ea typeface="Calibri" panose="020F0502020204030204" pitchFamily="34" charset="0"/>
                <a:cs typeface="Times New Roman" panose="02020603050405020304" pitchFamily="18" charset="0"/>
              </a:rPr>
              <a:t>Banci</a:t>
            </a: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 in </a:t>
            </a:r>
            <a:r>
              <a:rPr lang="en-IN" sz="2800" dirty="0" err="1">
                <a:effectLst/>
                <a:latin typeface="Times New Roman" panose="02020603050405020304" pitchFamily="18" charset="0"/>
                <a:ea typeface="Calibri" panose="020F0502020204030204" pitchFamily="34" charset="0"/>
                <a:cs typeface="Times New Roman" panose="02020603050405020304" pitchFamily="18" charset="0"/>
              </a:rPr>
              <a:t>Cilappatikaram</a:t>
            </a: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 The Tale of an Anklet, tr. R. Parthasarathy (Delhi: Penguin, 2004) book 3.</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96221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2AE74-BF06-4F99-9087-ECCA5902EA9D}"/>
              </a:ext>
            </a:extLst>
          </p:cNvPr>
          <p:cNvSpPr>
            <a:spLocks noGrp="1"/>
          </p:cNvSpPr>
          <p:nvPr>
            <p:ph type="title"/>
          </p:nvPr>
        </p:nvSpPr>
        <p:spPr/>
        <p:txBody>
          <a:bodyPr>
            <a:normAutofit/>
          </a:bodyPr>
          <a:lstStyle/>
          <a:p>
            <a:pPr algn="ctr"/>
            <a:r>
              <a:rPr lang="en-IN" sz="3600" dirty="0">
                <a:effectLst/>
                <a:latin typeface="Times New Roman" panose="02020603050405020304" pitchFamily="18" charset="0"/>
                <a:ea typeface="Calibri" panose="020F0502020204030204" pitchFamily="34" charset="0"/>
                <a:cs typeface="Times New Roman" panose="02020603050405020304" pitchFamily="18" charset="0"/>
              </a:rPr>
              <a:t>Suggested Topics for Class Presentations </a:t>
            </a:r>
            <a:br>
              <a:rPr lang="en-IN" sz="36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8720AA11-0084-480B-BF13-D13AE2FF9EE5}"/>
              </a:ext>
            </a:extLst>
          </p:cNvPr>
          <p:cNvSpPr>
            <a:spLocks noGrp="1"/>
          </p:cNvSpPr>
          <p:nvPr>
            <p:ph idx="1"/>
          </p:nvPr>
        </p:nvSpPr>
        <p:spPr>
          <a:xfrm>
            <a:off x="677334" y="2160589"/>
            <a:ext cx="9381066" cy="4891375"/>
          </a:xfrm>
        </p:spPr>
        <p:txBody>
          <a:bodyPr/>
          <a:lstStyle/>
          <a:p>
            <a:pPr marL="228600" algn="just">
              <a:lnSpc>
                <a:spcPct val="107000"/>
              </a:lnSpc>
              <a:spcAft>
                <a:spcPts val="800"/>
              </a:spcAft>
            </a:pP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Topics: </a:t>
            </a:r>
          </a:p>
          <a:p>
            <a:pPr marL="0" indent="0" algn="just">
              <a:lnSpc>
                <a:spcPct val="107000"/>
              </a:lnSpc>
              <a:spcAft>
                <a:spcPts val="800"/>
              </a:spcAft>
              <a:buNone/>
            </a:pPr>
            <a:r>
              <a:rPr lang="en-IN" sz="2800" dirty="0">
                <a:latin typeface="Times New Roman" panose="02020603050405020304" pitchFamily="18" charset="0"/>
                <a:ea typeface="Calibri" panose="020F0502020204030204" pitchFamily="34" charset="0"/>
                <a:cs typeface="Times New Roman" panose="02020603050405020304" pitchFamily="18" charset="0"/>
              </a:rPr>
              <a:t>     </a:t>
            </a: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 The Indian Epic Tradition: Themes and Recensions</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     • Classical Indian Drama: Theory and Practice </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     • </a:t>
            </a:r>
            <a:r>
              <a:rPr lang="en-IN" sz="2800" dirty="0" err="1">
                <a:effectLst/>
                <a:latin typeface="Times New Roman" panose="02020603050405020304" pitchFamily="18" charset="0"/>
                <a:ea typeface="Calibri" panose="020F0502020204030204" pitchFamily="34" charset="0"/>
                <a:cs typeface="Times New Roman" panose="02020603050405020304" pitchFamily="18" charset="0"/>
              </a:rPr>
              <a:t>Alankara</a:t>
            </a: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 and Rasa </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     • Dharma and the Heroic </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8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20FA5-8AFC-4BBE-93D2-2191D580B24B}"/>
              </a:ext>
            </a:extLst>
          </p:cNvPr>
          <p:cNvSpPr>
            <a:spLocks noGrp="1"/>
          </p:cNvSpPr>
          <p:nvPr>
            <p:ph type="title"/>
          </p:nvPr>
        </p:nvSpPr>
        <p:spPr/>
        <p:txBody>
          <a:bodyPr/>
          <a:lstStyle/>
          <a:p>
            <a:pPr algn="ctr"/>
            <a:r>
              <a:rPr lang="en-IN" sz="3600" dirty="0">
                <a:effectLst/>
                <a:latin typeface="Times New Roman" panose="02020603050405020304" pitchFamily="18" charset="0"/>
                <a:ea typeface="Calibri" panose="020F0502020204030204" pitchFamily="34" charset="0"/>
                <a:cs typeface="Times New Roman" panose="02020603050405020304" pitchFamily="18" charset="0"/>
              </a:rPr>
              <a:t>SUGGESTED Readings:</a:t>
            </a:r>
            <a:endParaRPr lang="en-IN" dirty="0"/>
          </a:p>
        </p:txBody>
      </p:sp>
      <p:sp>
        <p:nvSpPr>
          <p:cNvPr id="3" name="Content Placeholder 2">
            <a:extLst>
              <a:ext uri="{FF2B5EF4-FFF2-40B4-BE49-F238E27FC236}">
                <a16:creationId xmlns:a16="http://schemas.microsoft.com/office/drawing/2014/main" id="{1CBF75B1-7D27-4374-8C8D-816F3B445DB8}"/>
              </a:ext>
            </a:extLst>
          </p:cNvPr>
          <p:cNvSpPr>
            <a:spLocks noGrp="1"/>
          </p:cNvSpPr>
          <p:nvPr>
            <p:ph idx="1"/>
          </p:nvPr>
        </p:nvSpPr>
        <p:spPr>
          <a:xfrm>
            <a:off x="677333" y="1260765"/>
            <a:ext cx="10170775" cy="5375562"/>
          </a:xfrm>
        </p:spPr>
        <p:txBody>
          <a:bodyPr>
            <a:normAutofit fontScale="92500" lnSpcReduction="10000"/>
          </a:bodyPr>
          <a:lstStyle/>
          <a:p>
            <a:pPr marL="0" indent="0" algn="just">
              <a:lnSpc>
                <a:spcPct val="107000"/>
              </a:lnSpc>
              <a:spcAft>
                <a:spcPts val="800"/>
              </a:spcAft>
              <a:buNone/>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Bharata, Natyashastra, tr. </a:t>
            </a:r>
            <a:r>
              <a:rPr lang="en-IN" sz="2800" dirty="0" err="1">
                <a:effectLst/>
                <a:latin typeface="Times New Roman" panose="02020603050405020304" pitchFamily="18" charset="0"/>
                <a:ea typeface="Calibri" panose="020F0502020204030204" pitchFamily="34" charset="0"/>
                <a:cs typeface="Times New Roman" panose="02020603050405020304" pitchFamily="18" charset="0"/>
              </a:rPr>
              <a:t>Manomohan</a:t>
            </a: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 Ghosh, vol. I, 2nd </a:t>
            </a:r>
            <a:r>
              <a:rPr lang="en-IN" sz="2800" dirty="0" err="1">
                <a:effectLst/>
                <a:latin typeface="Times New Roman" panose="02020603050405020304" pitchFamily="18" charset="0"/>
                <a:ea typeface="Calibri" panose="020F0502020204030204" pitchFamily="34" charset="0"/>
                <a:cs typeface="Times New Roman" panose="02020603050405020304" pitchFamily="18" charset="0"/>
              </a:rPr>
              <a:t>edn</a:t>
            </a: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 (Calcutta: </a:t>
            </a:r>
            <a:r>
              <a:rPr lang="en-IN" sz="2800" dirty="0" err="1">
                <a:effectLst/>
                <a:latin typeface="Times New Roman" panose="02020603050405020304" pitchFamily="18" charset="0"/>
                <a:ea typeface="Calibri" panose="020F0502020204030204" pitchFamily="34" charset="0"/>
                <a:cs typeface="Times New Roman" panose="02020603050405020304" pitchFamily="18" charset="0"/>
              </a:rPr>
              <a:t>Granthalaya</a:t>
            </a: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 1967) chap. 6: ‘Sentiments’, pp. 100–18.</a:t>
            </a:r>
          </a:p>
          <a:p>
            <a:pPr marL="0" indent="0" algn="just">
              <a:lnSpc>
                <a:spcPct val="107000"/>
              </a:lnSpc>
              <a:spcAft>
                <a:spcPts val="800"/>
              </a:spcAft>
              <a:buNone/>
            </a:pP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N" sz="2800" dirty="0" err="1">
                <a:effectLst/>
                <a:latin typeface="Times New Roman" panose="02020603050405020304" pitchFamily="18" charset="0"/>
                <a:ea typeface="Calibri" panose="020F0502020204030204" pitchFamily="34" charset="0"/>
                <a:cs typeface="Times New Roman" panose="02020603050405020304" pitchFamily="18" charset="0"/>
              </a:rPr>
              <a:t>Iravati</a:t>
            </a: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N" sz="2800" dirty="0" err="1">
                <a:effectLst/>
                <a:latin typeface="Times New Roman" panose="02020603050405020304" pitchFamily="18" charset="0"/>
                <a:ea typeface="Calibri" panose="020F0502020204030204" pitchFamily="34" charset="0"/>
                <a:cs typeface="Times New Roman" panose="02020603050405020304" pitchFamily="18" charset="0"/>
              </a:rPr>
              <a:t>Karve</a:t>
            </a: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 ‘Draupadi’, in </a:t>
            </a:r>
            <a:r>
              <a:rPr lang="en-IN" sz="2800" dirty="0" err="1">
                <a:effectLst/>
                <a:latin typeface="Times New Roman" panose="02020603050405020304" pitchFamily="18" charset="0"/>
                <a:ea typeface="Calibri" panose="020F0502020204030204" pitchFamily="34" charset="0"/>
                <a:cs typeface="Times New Roman" panose="02020603050405020304" pitchFamily="18" charset="0"/>
              </a:rPr>
              <a:t>Yuganta</a:t>
            </a: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 The End of an Epoch (Hyderabad: Disha, 1991) pp. 79–105. </a:t>
            </a:r>
            <a:endParaRPr lang="en-IN" sz="28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 J.A.B. Van </a:t>
            </a:r>
            <a:r>
              <a:rPr lang="en-IN" sz="2800" dirty="0" err="1">
                <a:effectLst/>
                <a:latin typeface="Times New Roman" panose="02020603050405020304" pitchFamily="18" charset="0"/>
                <a:ea typeface="Calibri" panose="020F0502020204030204" pitchFamily="34" charset="0"/>
                <a:cs typeface="Times New Roman" panose="02020603050405020304" pitchFamily="18" charset="0"/>
              </a:rPr>
              <a:t>Buitenen</a:t>
            </a: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 ‘Dharma and </a:t>
            </a:r>
            <a:r>
              <a:rPr lang="en-IN" sz="2800" dirty="0" err="1">
                <a:effectLst/>
                <a:latin typeface="Times New Roman" panose="02020603050405020304" pitchFamily="18" charset="0"/>
                <a:ea typeface="Calibri" panose="020F0502020204030204" pitchFamily="34" charset="0"/>
                <a:cs typeface="Times New Roman" panose="02020603050405020304" pitchFamily="18" charset="0"/>
              </a:rPr>
              <a:t>Moksa</a:t>
            </a: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 in Roy W. Perrett, ed., Indian Philosophy, vol. V, Theory of Value: A Collection of Readings (New York: Garland,2000) pp. 33–40. </a:t>
            </a:r>
            <a:endParaRPr lang="en-IN" sz="28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 Vinay </a:t>
            </a:r>
            <a:r>
              <a:rPr lang="en-IN" sz="2800" dirty="0" err="1">
                <a:effectLst/>
                <a:latin typeface="Times New Roman" panose="02020603050405020304" pitchFamily="18" charset="0"/>
                <a:ea typeface="Calibri" panose="020F0502020204030204" pitchFamily="34" charset="0"/>
                <a:cs typeface="Times New Roman" panose="02020603050405020304" pitchFamily="18" charset="0"/>
              </a:rPr>
              <a:t>Dharwadkar</a:t>
            </a: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 ‘Orientalism and the Study of Indian Literature’, in </a:t>
            </a:r>
            <a:r>
              <a:rPr lang="en-IN" sz="2800" dirty="0" err="1">
                <a:effectLst/>
                <a:latin typeface="Times New Roman" panose="02020603050405020304" pitchFamily="18" charset="0"/>
                <a:ea typeface="Calibri" panose="020F0502020204030204" pitchFamily="34" charset="0"/>
                <a:cs typeface="Times New Roman" panose="02020603050405020304" pitchFamily="18" charset="0"/>
              </a:rPr>
              <a:t>Orientalismand</a:t>
            </a: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 the Postcolonial Predicament: Perspectives on South Asia, ed. Carol </a:t>
            </a:r>
            <a:r>
              <a:rPr lang="en-IN" sz="2800" dirty="0" err="1">
                <a:effectLst/>
                <a:latin typeface="Times New Roman" panose="02020603050405020304" pitchFamily="18" charset="0"/>
                <a:ea typeface="Calibri" panose="020F0502020204030204" pitchFamily="34" charset="0"/>
                <a:cs typeface="Times New Roman" panose="02020603050405020304" pitchFamily="18" charset="0"/>
              </a:rPr>
              <a:t>A.Breckenridge</a:t>
            </a: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 and Peter van der Veer (New Delhi: OUP, 1994) pp. 158–95. </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3867123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6C94C-0AD8-429A-80FF-FEC3225D6963}"/>
              </a:ext>
            </a:extLst>
          </p:cNvPr>
          <p:cNvSpPr>
            <a:spLocks noGrp="1"/>
          </p:cNvSpPr>
          <p:nvPr>
            <p:ph type="title"/>
          </p:nvPr>
        </p:nvSpPr>
        <p:spPr/>
        <p:txBody>
          <a:bodyPr>
            <a:normAutofit/>
          </a:bodyPr>
          <a:lstStyle/>
          <a:p>
            <a:pPr algn="ctr"/>
            <a:r>
              <a:rPr lang="en-US" sz="2800" dirty="0"/>
              <a:t>PAPER:II</a:t>
            </a:r>
            <a:br>
              <a:rPr lang="en-US" sz="2800" dirty="0"/>
            </a:br>
            <a:r>
              <a:rPr lang="en-IN" sz="2800" dirty="0">
                <a:effectLst/>
                <a:latin typeface="Times New Roman" panose="02020603050405020304" pitchFamily="18" charset="0"/>
                <a:ea typeface="Calibri" panose="020F0502020204030204" pitchFamily="34" charset="0"/>
              </a:rPr>
              <a:t>ENG-HC-1026 European Classical Literature</a:t>
            </a:r>
            <a:endParaRPr lang="en-IN" sz="2800" dirty="0"/>
          </a:p>
        </p:txBody>
      </p:sp>
      <p:sp>
        <p:nvSpPr>
          <p:cNvPr id="3" name="Content Placeholder 2">
            <a:extLst>
              <a:ext uri="{FF2B5EF4-FFF2-40B4-BE49-F238E27FC236}">
                <a16:creationId xmlns:a16="http://schemas.microsoft.com/office/drawing/2014/main" id="{2E39955D-3EB4-4429-B8F1-959FCC67D04F}"/>
              </a:ext>
            </a:extLst>
          </p:cNvPr>
          <p:cNvSpPr>
            <a:spLocks noGrp="1"/>
          </p:cNvSpPr>
          <p:nvPr>
            <p:ph idx="1"/>
          </p:nvPr>
        </p:nvSpPr>
        <p:spPr>
          <a:xfrm>
            <a:off x="677334" y="1676401"/>
            <a:ext cx="9408776" cy="4904508"/>
          </a:xfrm>
        </p:spPr>
        <p:txBody>
          <a:bodyPr>
            <a:normAutofit lnSpcReduction="10000"/>
          </a:bodyPr>
          <a:lstStyle/>
          <a:p>
            <a:pPr algn="just"/>
            <a:r>
              <a:rPr lang="en-IN" sz="2800" dirty="0">
                <a:effectLst/>
                <a:latin typeface="Times New Roman" panose="02020603050405020304" pitchFamily="18" charset="0"/>
                <a:ea typeface="Calibri" panose="020F0502020204030204" pitchFamily="34" charset="0"/>
                <a:cs typeface="Times New Roman" panose="02020603050405020304" pitchFamily="18" charset="0"/>
              </a:rPr>
              <a:t>Classical writing in Europe saw the emergence of traditions that cut across many genres, which included poetry, theatre, and general discourses. While the Aristotelian focus on the examination of the essentials of poetry extended to incorporate discussions on epic and drama, subsequent writers such as Horace drew attention to the purposefulness of the creative exercise. In the theatre the widely divergent compositions by Sophocles and Plautus respectively show the consolidation of a rich cultural discourse. It is this enriching literary tradition that this paper seeks to familiarize with through the study of representative texts belonging to the Classical Period. </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596035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ADECB-F7DC-4625-A3CA-ABA7BA0FBB40}"/>
              </a:ext>
            </a:extLst>
          </p:cNvPr>
          <p:cNvSpPr>
            <a:spLocks noGrp="1"/>
          </p:cNvSpPr>
          <p:nvPr>
            <p:ph type="title"/>
          </p:nvPr>
        </p:nvSpPr>
        <p:spPr/>
        <p:txBody>
          <a:bodyPr/>
          <a:lstStyle/>
          <a:p>
            <a:pPr algn="ctr"/>
            <a:r>
              <a:rPr lang="en-IN" sz="3600" dirty="0">
                <a:effectLst/>
                <a:latin typeface="Times New Roman" panose="02020603050405020304" pitchFamily="18" charset="0"/>
                <a:ea typeface="Calibri" panose="020F0502020204030204" pitchFamily="34" charset="0"/>
                <a:cs typeface="Times New Roman" panose="02020603050405020304" pitchFamily="18" charset="0"/>
              </a:rPr>
              <a:t>PAPER:II</a:t>
            </a:r>
            <a:br>
              <a:rPr lang="en-IN" sz="3600" dirty="0">
                <a:effectLst/>
                <a:latin typeface="Times New Roman" panose="02020603050405020304" pitchFamily="18" charset="0"/>
                <a:ea typeface="Calibri" panose="020F0502020204030204" pitchFamily="34" charset="0"/>
                <a:cs typeface="Times New Roman" panose="02020603050405020304" pitchFamily="18" charset="0"/>
              </a:rPr>
            </a:br>
            <a:r>
              <a:rPr lang="en-IN" sz="3600" dirty="0">
                <a:effectLst/>
                <a:latin typeface="Times New Roman" panose="02020603050405020304" pitchFamily="18" charset="0"/>
                <a:ea typeface="Calibri" panose="020F0502020204030204" pitchFamily="34" charset="0"/>
                <a:cs typeface="Times New Roman" panose="02020603050405020304" pitchFamily="18" charset="0"/>
              </a:rPr>
              <a:t>Texts:</a:t>
            </a:r>
            <a:endParaRPr lang="en-IN" dirty="0"/>
          </a:p>
        </p:txBody>
      </p:sp>
      <p:sp>
        <p:nvSpPr>
          <p:cNvPr id="3" name="Content Placeholder 2">
            <a:extLst>
              <a:ext uri="{FF2B5EF4-FFF2-40B4-BE49-F238E27FC236}">
                <a16:creationId xmlns:a16="http://schemas.microsoft.com/office/drawing/2014/main" id="{D8589BD0-75E2-45BD-B4FF-7BC70A5A7ACC}"/>
              </a:ext>
            </a:extLst>
          </p:cNvPr>
          <p:cNvSpPr>
            <a:spLocks noGrp="1"/>
          </p:cNvSpPr>
          <p:nvPr>
            <p:ph idx="1"/>
          </p:nvPr>
        </p:nvSpPr>
        <p:spPr>
          <a:xfrm>
            <a:off x="374073" y="1759527"/>
            <a:ext cx="10404763" cy="4849091"/>
          </a:xfrm>
        </p:spPr>
        <p:txBody>
          <a:bodyPr>
            <a:noAutofit/>
          </a:bodyPr>
          <a:lstStyle/>
          <a:p>
            <a:pPr marL="228600" algn="just">
              <a:spcAft>
                <a:spcPts val="800"/>
              </a:spcAft>
            </a:pPr>
            <a:r>
              <a:rPr lang="en-IN" sz="2400" dirty="0">
                <a:effectLst/>
                <a:latin typeface="Times New Roman" panose="02020603050405020304" pitchFamily="18" charset="0"/>
                <a:ea typeface="Calibri" panose="020F0502020204030204" pitchFamily="34" charset="0"/>
                <a:cs typeface="Times New Roman" panose="02020603050405020304" pitchFamily="18" charset="0"/>
              </a:rPr>
              <a:t>Homer: The Odyssey, tr. E.V. </a:t>
            </a:r>
            <a:r>
              <a:rPr lang="en-IN" sz="2400" dirty="0" err="1">
                <a:effectLst/>
                <a:latin typeface="Times New Roman" panose="02020603050405020304" pitchFamily="18" charset="0"/>
                <a:ea typeface="Calibri" panose="020F0502020204030204" pitchFamily="34" charset="0"/>
                <a:cs typeface="Times New Roman" panose="02020603050405020304" pitchFamily="18" charset="0"/>
              </a:rPr>
              <a:t>Rieu</a:t>
            </a:r>
            <a:r>
              <a:rPr lang="en-IN" sz="2400" dirty="0">
                <a:effectLst/>
                <a:latin typeface="Times New Roman" panose="02020603050405020304" pitchFamily="18" charset="0"/>
                <a:ea typeface="Calibri" panose="020F0502020204030204" pitchFamily="34" charset="0"/>
                <a:cs typeface="Times New Roman" panose="02020603050405020304" pitchFamily="18" charset="0"/>
              </a:rPr>
              <a:t> (Harmondsworth: Penguin, 1985) Book I </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marL="228600" algn="just">
              <a:spcAft>
                <a:spcPts val="800"/>
              </a:spcAft>
            </a:pPr>
            <a:r>
              <a:rPr lang="en-IN" sz="2400" dirty="0">
                <a:effectLst/>
                <a:latin typeface="Times New Roman" panose="02020603050405020304" pitchFamily="18" charset="0"/>
                <a:ea typeface="Calibri" panose="020F0502020204030204" pitchFamily="34" charset="0"/>
                <a:cs typeface="Times New Roman" panose="02020603050405020304" pitchFamily="18" charset="0"/>
              </a:rPr>
              <a:t>Sophocles: Oedipus the King, tr. Robert </a:t>
            </a:r>
            <a:r>
              <a:rPr lang="en-IN" sz="2400" dirty="0" err="1">
                <a:effectLst/>
                <a:latin typeface="Times New Roman" panose="02020603050405020304" pitchFamily="18" charset="0"/>
                <a:ea typeface="Calibri" panose="020F0502020204030204" pitchFamily="34" charset="0"/>
                <a:cs typeface="Times New Roman" panose="02020603050405020304" pitchFamily="18" charset="0"/>
              </a:rPr>
              <a:t>Fagles</a:t>
            </a:r>
            <a:r>
              <a:rPr lang="en-IN" sz="2400" dirty="0">
                <a:effectLst/>
                <a:latin typeface="Times New Roman" panose="02020603050405020304" pitchFamily="18" charset="0"/>
                <a:ea typeface="Calibri" panose="020F0502020204030204" pitchFamily="34" charset="0"/>
                <a:cs typeface="Times New Roman" panose="02020603050405020304" pitchFamily="18" charset="0"/>
              </a:rPr>
              <a:t> in Sophocles: The Three Theban Plays (Harmondsworth: Penguin, 1984). </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marL="228600" algn="just">
              <a:spcAft>
                <a:spcPts val="800"/>
              </a:spcAft>
            </a:pPr>
            <a:r>
              <a:rPr lang="en-IN" sz="2400" dirty="0">
                <a:effectLst/>
                <a:latin typeface="Times New Roman" panose="02020603050405020304" pitchFamily="18" charset="0"/>
                <a:ea typeface="Calibri" panose="020F0502020204030204" pitchFamily="34" charset="0"/>
                <a:cs typeface="Times New Roman" panose="02020603050405020304" pitchFamily="18" charset="0"/>
              </a:rPr>
              <a:t>Plautus: Pot of Gold, tr. E.F. Watling (Harmondsworth: Penguin, 1965). </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marL="228600" algn="just">
              <a:spcAft>
                <a:spcPts val="800"/>
              </a:spcAft>
            </a:pPr>
            <a:r>
              <a:rPr lang="en-IN" sz="2400" dirty="0">
                <a:effectLst/>
                <a:latin typeface="Times New Roman" panose="02020603050405020304" pitchFamily="18" charset="0"/>
                <a:ea typeface="Calibri" panose="020F0502020204030204" pitchFamily="34" charset="0"/>
                <a:cs typeface="Times New Roman" panose="02020603050405020304" pitchFamily="18" charset="0"/>
              </a:rPr>
              <a:t>Ovid: Selections from Metamorphoses ‘Bacchus’, (Book III), ‘Pyramus and Thisbe’ (Book IV), ‘Philomela’ (Book VI), tr. Mary M. Innes (Harmondsworth: Penguin, 1975). </a:t>
            </a:r>
          </a:p>
          <a:p>
            <a:pPr marL="228600" algn="just">
              <a:spcAft>
                <a:spcPts val="800"/>
              </a:spcAft>
            </a:pPr>
            <a:r>
              <a:rPr lang="en-IN" sz="2400" dirty="0">
                <a:effectLst/>
                <a:latin typeface="Times New Roman" panose="02020603050405020304" pitchFamily="18" charset="0"/>
                <a:ea typeface="Calibri" panose="020F0502020204030204" pitchFamily="34" charset="0"/>
                <a:cs typeface="Times New Roman" panose="02020603050405020304" pitchFamily="18" charset="0"/>
              </a:rPr>
              <a:t>Horace: Satires I: 4, in Horace: Satires and Epistles and </a:t>
            </a:r>
            <a:r>
              <a:rPr lang="en-IN" sz="2400" dirty="0" err="1">
                <a:effectLst/>
                <a:latin typeface="Times New Roman" panose="02020603050405020304" pitchFamily="18" charset="0"/>
                <a:ea typeface="Calibri" panose="020F0502020204030204" pitchFamily="34" charset="0"/>
                <a:cs typeface="Times New Roman" panose="02020603050405020304" pitchFamily="18" charset="0"/>
              </a:rPr>
              <a:t>Persius</a:t>
            </a:r>
            <a:r>
              <a:rPr lang="en-IN" sz="2400" dirty="0">
                <a:effectLst/>
                <a:latin typeface="Times New Roman" panose="02020603050405020304" pitchFamily="18" charset="0"/>
                <a:ea typeface="Calibri" panose="020F0502020204030204" pitchFamily="34" charset="0"/>
                <a:cs typeface="Times New Roman" panose="02020603050405020304" pitchFamily="18" charset="0"/>
              </a:rPr>
              <a:t>: Satires, tr. Niall Rudd (Harmondsworth: Penguin, 2005). </a:t>
            </a:r>
            <a:endParaRPr lang="en-IN" sz="2400" dirty="0"/>
          </a:p>
        </p:txBody>
      </p:sp>
    </p:spTree>
    <p:extLst>
      <p:ext uri="{BB962C8B-B14F-4D97-AF65-F5344CB8AC3E}">
        <p14:creationId xmlns:p14="http://schemas.microsoft.com/office/powerpoint/2010/main" val="238885591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74</TotalTime>
  <Words>998</Words>
  <Application>Microsoft Office PowerPoint</Application>
  <PresentationFormat>Widescreen</PresentationFormat>
  <Paragraphs>70</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Times New Roman</vt:lpstr>
      <vt:lpstr>Trebuchet MS</vt:lpstr>
      <vt:lpstr>Wingdings 3</vt:lpstr>
      <vt:lpstr>Facet</vt:lpstr>
      <vt:lpstr>SYLLABUS B.A. Honours in English under CBCS GAUHATI UNIVERSITY</vt:lpstr>
      <vt:lpstr>SCHEME FOR CHOICE BASED CREDIT SYSTEM              B.A. Honours (English)  </vt:lpstr>
      <vt:lpstr>Detailed Syllabus  B. A. Honours English under CBCS Semester I  </vt:lpstr>
      <vt:lpstr>Detailed Syllabus:  PAPER I  </vt:lpstr>
      <vt:lpstr>PAPER:I Texts:</vt:lpstr>
      <vt:lpstr>Suggested Topics for Class Presentations  </vt:lpstr>
      <vt:lpstr>SUGGESTED Readings:</vt:lpstr>
      <vt:lpstr>PAPER:II ENG-HC-1026 European Classical Literature</vt:lpstr>
      <vt:lpstr>PAPER:II Texts:</vt:lpstr>
      <vt:lpstr>Suggested Topics For Class Presentations   </vt:lpstr>
      <vt:lpstr>SUGGESTED Readings: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SYLLABUS B.A. Honours in English under CBCS GAUHATI UNIVERSITY</dc:title>
  <dc:creator>BKB COLLEGE</dc:creator>
  <cp:lastModifiedBy>BKB COLLEGE</cp:lastModifiedBy>
  <cp:revision>5</cp:revision>
  <dcterms:created xsi:type="dcterms:W3CDTF">2020-08-09T08:39:40Z</dcterms:created>
  <dcterms:modified xsi:type="dcterms:W3CDTF">2020-08-09T09:54:23Z</dcterms:modified>
</cp:coreProperties>
</file>